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4"/>
  </p:notesMasterIdLst>
  <p:sldIdLst>
    <p:sldId id="304" r:id="rId2"/>
    <p:sldId id="314" r:id="rId3"/>
    <p:sldId id="358" r:id="rId4"/>
    <p:sldId id="360" r:id="rId5"/>
    <p:sldId id="359" r:id="rId6"/>
    <p:sldId id="377" r:id="rId7"/>
    <p:sldId id="379" r:id="rId8"/>
    <p:sldId id="366" r:id="rId9"/>
    <p:sldId id="380" r:id="rId10"/>
    <p:sldId id="381" r:id="rId11"/>
    <p:sldId id="364" r:id="rId12"/>
    <p:sldId id="382" r:id="rId13"/>
    <p:sldId id="370" r:id="rId14"/>
    <p:sldId id="367" r:id="rId15"/>
    <p:sldId id="378" r:id="rId16"/>
    <p:sldId id="368" r:id="rId17"/>
    <p:sldId id="373" r:id="rId18"/>
    <p:sldId id="374" r:id="rId19"/>
    <p:sldId id="365" r:id="rId20"/>
    <p:sldId id="375" r:id="rId21"/>
    <p:sldId id="376" r:id="rId22"/>
    <p:sldId id="38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96"/>
    <p:restoredTop sz="70340"/>
  </p:normalViewPr>
  <p:slideViewPr>
    <p:cSldViewPr snapToGrid="0">
      <p:cViewPr varScale="1">
        <p:scale>
          <a:sx n="88" d="100"/>
          <a:sy n="88" d="100"/>
        </p:scale>
        <p:origin x="1752" y="176"/>
      </p:cViewPr>
      <p:guideLst/>
    </p:cSldViewPr>
  </p:slideViewPr>
  <p:notesTextViewPr>
    <p:cViewPr>
      <p:scale>
        <a:sx n="100" d="100"/>
        <a:sy n="100" d="100"/>
      </p:scale>
      <p:origin x="0" y="-17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s>
</file>

<file path=ppt/diagrams/_rels/drawing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A18449-649D-421A-918D-02A1D32C6C2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B68B2516-9D40-48FC-8AD4-D71E512C1992}">
      <dgm:prSet/>
      <dgm:spPr/>
      <dgm:t>
        <a:bodyPr/>
        <a:lstStyle/>
        <a:p>
          <a:pPr>
            <a:lnSpc>
              <a:spcPct val="100000"/>
            </a:lnSpc>
          </a:pPr>
          <a:r>
            <a:rPr lang="en-US" dirty="0"/>
            <a:t>Introduction &amp; Background</a:t>
          </a:r>
        </a:p>
      </dgm:t>
    </dgm:pt>
    <dgm:pt modelId="{496E5218-D1CE-4536-B4B3-AC40645A70A0}" type="parTrans" cxnId="{5346BC96-C7A8-4943-9E7C-AD188C1FB023}">
      <dgm:prSet/>
      <dgm:spPr/>
      <dgm:t>
        <a:bodyPr/>
        <a:lstStyle/>
        <a:p>
          <a:endParaRPr lang="en-US"/>
        </a:p>
      </dgm:t>
    </dgm:pt>
    <dgm:pt modelId="{2F4A6712-6133-4808-82B0-57329BAB1DE6}" type="sibTrans" cxnId="{5346BC96-C7A8-4943-9E7C-AD188C1FB023}">
      <dgm:prSet/>
      <dgm:spPr/>
      <dgm:t>
        <a:bodyPr/>
        <a:lstStyle/>
        <a:p>
          <a:endParaRPr lang="en-US"/>
        </a:p>
      </dgm:t>
    </dgm:pt>
    <dgm:pt modelId="{AF60161F-7004-4350-86ED-0CB4B4693BBE}">
      <dgm:prSet/>
      <dgm:spPr/>
      <dgm:t>
        <a:bodyPr/>
        <a:lstStyle/>
        <a:p>
          <a:pPr>
            <a:lnSpc>
              <a:spcPct val="100000"/>
            </a:lnSpc>
          </a:pPr>
          <a:r>
            <a:rPr lang="en-US"/>
            <a:t>Framework Design</a:t>
          </a:r>
          <a:endParaRPr lang="en-US" dirty="0"/>
        </a:p>
      </dgm:t>
    </dgm:pt>
    <dgm:pt modelId="{D9EC535D-291F-4FE2-B83A-88E856C3D570}" type="parTrans" cxnId="{762C40C9-9157-4293-A83E-DA5684ECDA66}">
      <dgm:prSet/>
      <dgm:spPr/>
      <dgm:t>
        <a:bodyPr/>
        <a:lstStyle/>
        <a:p>
          <a:endParaRPr lang="en-US"/>
        </a:p>
      </dgm:t>
    </dgm:pt>
    <dgm:pt modelId="{0C12B401-F0CF-4FDB-80E2-8B5FA68C2555}" type="sibTrans" cxnId="{762C40C9-9157-4293-A83E-DA5684ECDA66}">
      <dgm:prSet/>
      <dgm:spPr/>
      <dgm:t>
        <a:bodyPr/>
        <a:lstStyle/>
        <a:p>
          <a:endParaRPr lang="en-US"/>
        </a:p>
      </dgm:t>
    </dgm:pt>
    <dgm:pt modelId="{3E273CF0-8375-4D42-B79F-6663AD370F3C}">
      <dgm:prSet/>
      <dgm:spPr/>
      <dgm:t>
        <a:bodyPr/>
        <a:lstStyle/>
        <a:p>
          <a:pPr>
            <a:lnSpc>
              <a:spcPct val="100000"/>
            </a:lnSpc>
          </a:pPr>
          <a:r>
            <a:rPr lang="en-US"/>
            <a:t>Conclusion</a:t>
          </a:r>
          <a:endParaRPr lang="en-US" dirty="0"/>
        </a:p>
      </dgm:t>
    </dgm:pt>
    <dgm:pt modelId="{6275E353-4A52-453C-BB6E-0C799A09B6C1}" type="parTrans" cxnId="{98DB91BE-2FD0-4B92-AF63-51CA95B58648}">
      <dgm:prSet/>
      <dgm:spPr/>
      <dgm:t>
        <a:bodyPr/>
        <a:lstStyle/>
        <a:p>
          <a:endParaRPr lang="en-US"/>
        </a:p>
      </dgm:t>
    </dgm:pt>
    <dgm:pt modelId="{9A3A0655-A264-46D2-9D33-206AF04DFC81}" type="sibTrans" cxnId="{98DB91BE-2FD0-4B92-AF63-51CA95B58648}">
      <dgm:prSet/>
      <dgm:spPr/>
      <dgm:t>
        <a:bodyPr/>
        <a:lstStyle/>
        <a:p>
          <a:endParaRPr lang="en-US"/>
        </a:p>
      </dgm:t>
    </dgm:pt>
    <dgm:pt modelId="{E0FD6110-9E2C-0040-AEE9-B0F3F401A359}">
      <dgm:prSet/>
      <dgm:spPr/>
      <dgm:t>
        <a:bodyPr/>
        <a:lstStyle/>
        <a:p>
          <a:pPr>
            <a:lnSpc>
              <a:spcPct val="100000"/>
            </a:lnSpc>
          </a:pPr>
          <a:r>
            <a:rPr lang="en-US"/>
            <a:t>Implementation</a:t>
          </a:r>
          <a:endParaRPr lang="en-US" dirty="0"/>
        </a:p>
      </dgm:t>
    </dgm:pt>
    <dgm:pt modelId="{3F9A568A-9ADA-BB4B-843C-4F56E1D39EE4}" type="parTrans" cxnId="{515A2B62-2617-6A49-A55A-B77860778F03}">
      <dgm:prSet/>
      <dgm:spPr/>
      <dgm:t>
        <a:bodyPr/>
        <a:lstStyle/>
        <a:p>
          <a:endParaRPr lang="en-US"/>
        </a:p>
      </dgm:t>
    </dgm:pt>
    <dgm:pt modelId="{214EAE0C-D3E8-1447-81FD-CD16CA6CC142}" type="sibTrans" cxnId="{515A2B62-2617-6A49-A55A-B77860778F03}">
      <dgm:prSet/>
      <dgm:spPr/>
      <dgm:t>
        <a:bodyPr/>
        <a:lstStyle/>
        <a:p>
          <a:endParaRPr lang="en-US"/>
        </a:p>
      </dgm:t>
    </dgm:pt>
    <dgm:pt modelId="{0FFF6652-6F8F-1D48-A7B5-DA7E90C83AAE}">
      <dgm:prSet/>
      <dgm:spPr/>
      <dgm:t>
        <a:bodyPr/>
        <a:lstStyle/>
        <a:p>
          <a:pPr>
            <a:lnSpc>
              <a:spcPct val="100000"/>
            </a:lnSpc>
          </a:pPr>
          <a:r>
            <a:rPr lang="en-US"/>
            <a:t>Evaluation</a:t>
          </a:r>
          <a:endParaRPr lang="en-US" dirty="0"/>
        </a:p>
      </dgm:t>
    </dgm:pt>
    <dgm:pt modelId="{069C99D8-8A9E-2248-A782-2E3EE7A5A59D}" type="parTrans" cxnId="{F4467321-4E0E-6542-8E26-F04A29A7A6C6}">
      <dgm:prSet/>
      <dgm:spPr/>
      <dgm:t>
        <a:bodyPr/>
        <a:lstStyle/>
        <a:p>
          <a:endParaRPr lang="en-US"/>
        </a:p>
      </dgm:t>
    </dgm:pt>
    <dgm:pt modelId="{66F1A4EE-7EA7-F644-A9BD-F6EB1BC5731A}" type="sibTrans" cxnId="{F4467321-4E0E-6542-8E26-F04A29A7A6C6}">
      <dgm:prSet/>
      <dgm:spPr/>
      <dgm:t>
        <a:bodyPr/>
        <a:lstStyle/>
        <a:p>
          <a:endParaRPr lang="en-US"/>
        </a:p>
      </dgm:t>
    </dgm:pt>
    <dgm:pt modelId="{ECF63618-2683-B34D-889A-7F6892669C9F}">
      <dgm:prSet/>
      <dgm:spPr/>
      <dgm:t>
        <a:bodyPr/>
        <a:lstStyle/>
        <a:p>
          <a:pPr>
            <a:lnSpc>
              <a:spcPct val="100000"/>
            </a:lnSpc>
          </a:pPr>
          <a:r>
            <a:rPr lang="en-US" dirty="0"/>
            <a:t>Related Work</a:t>
          </a:r>
        </a:p>
      </dgm:t>
    </dgm:pt>
    <dgm:pt modelId="{F72F7DE4-4704-DD4F-972F-33A70F06FEAA}" type="parTrans" cxnId="{030641E0-0D08-7C43-8666-62AA5739DFC1}">
      <dgm:prSet/>
      <dgm:spPr/>
      <dgm:t>
        <a:bodyPr/>
        <a:lstStyle/>
        <a:p>
          <a:endParaRPr lang="en-US"/>
        </a:p>
      </dgm:t>
    </dgm:pt>
    <dgm:pt modelId="{280CE4DC-3620-8B49-BDA2-0C1BE1AAEA90}" type="sibTrans" cxnId="{030641E0-0D08-7C43-8666-62AA5739DFC1}">
      <dgm:prSet/>
      <dgm:spPr/>
      <dgm:t>
        <a:bodyPr/>
        <a:lstStyle/>
        <a:p>
          <a:endParaRPr lang="en-US"/>
        </a:p>
      </dgm:t>
    </dgm:pt>
    <dgm:pt modelId="{2C0DBD9B-AF74-441E-BFEB-E9AA91B0A336}" type="pres">
      <dgm:prSet presAssocID="{27A18449-649D-421A-918D-02A1D32C6C23}" presName="root" presStyleCnt="0">
        <dgm:presLayoutVars>
          <dgm:dir/>
          <dgm:resizeHandles val="exact"/>
        </dgm:presLayoutVars>
      </dgm:prSet>
      <dgm:spPr/>
    </dgm:pt>
    <dgm:pt modelId="{71FFC7E9-787A-4C08-909E-29456D06B359}" type="pres">
      <dgm:prSet presAssocID="{B68B2516-9D40-48FC-8AD4-D71E512C1992}" presName="compNode" presStyleCnt="0"/>
      <dgm:spPr/>
    </dgm:pt>
    <dgm:pt modelId="{25362893-2818-4E54-8250-6FB512903B42}" type="pres">
      <dgm:prSet presAssocID="{B68B2516-9D40-48FC-8AD4-D71E512C1992}" presName="bgRect" presStyleLbl="bgShp" presStyleIdx="0" presStyleCnt="6"/>
      <dgm:spPr/>
    </dgm:pt>
    <dgm:pt modelId="{7676B8DB-D99C-48D0-BEAB-04A3214EB5CE}" type="pres">
      <dgm:prSet presAssocID="{B68B2516-9D40-48FC-8AD4-D71E512C1992}"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Newspaper"/>
        </a:ext>
      </dgm:extLst>
    </dgm:pt>
    <dgm:pt modelId="{B24FF969-7364-4CFB-91FE-A7A58391BF37}" type="pres">
      <dgm:prSet presAssocID="{B68B2516-9D40-48FC-8AD4-D71E512C1992}" presName="spaceRect" presStyleCnt="0"/>
      <dgm:spPr/>
    </dgm:pt>
    <dgm:pt modelId="{72B177CB-BA98-46E3-9AE5-15921D13C2E4}" type="pres">
      <dgm:prSet presAssocID="{B68B2516-9D40-48FC-8AD4-D71E512C1992}" presName="parTx" presStyleLbl="revTx" presStyleIdx="0" presStyleCnt="6">
        <dgm:presLayoutVars>
          <dgm:chMax val="0"/>
          <dgm:chPref val="0"/>
        </dgm:presLayoutVars>
      </dgm:prSet>
      <dgm:spPr/>
    </dgm:pt>
    <dgm:pt modelId="{E2FC54C3-EB86-4378-A5C9-E5A254FE61E4}" type="pres">
      <dgm:prSet presAssocID="{2F4A6712-6133-4808-82B0-57329BAB1DE6}" presName="sibTrans" presStyleCnt="0"/>
      <dgm:spPr/>
    </dgm:pt>
    <dgm:pt modelId="{06B15989-4EFB-4945-9101-2DD04D79B10C}" type="pres">
      <dgm:prSet presAssocID="{ECF63618-2683-B34D-889A-7F6892669C9F}" presName="compNode" presStyleCnt="0"/>
      <dgm:spPr/>
    </dgm:pt>
    <dgm:pt modelId="{185733C2-DE80-564A-8D69-298BC6D95F78}" type="pres">
      <dgm:prSet presAssocID="{ECF63618-2683-B34D-889A-7F6892669C9F}" presName="bgRect" presStyleLbl="bgShp" presStyleIdx="1" presStyleCnt="6"/>
      <dgm:spPr/>
    </dgm:pt>
    <dgm:pt modelId="{9B6AF1DA-1B5E-3C4C-8BD5-4C09E815D689}" type="pres">
      <dgm:prSet presAssocID="{ECF63618-2683-B34D-889A-7F6892669C9F}" presName="iconRect" presStyleLbl="node1" presStyleIdx="1" presStyleCnt="6"/>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85BBB0C4-DFC3-1941-9856-25A845E9AB87}" type="pres">
      <dgm:prSet presAssocID="{ECF63618-2683-B34D-889A-7F6892669C9F}" presName="spaceRect" presStyleCnt="0"/>
      <dgm:spPr/>
    </dgm:pt>
    <dgm:pt modelId="{2CE8F004-A20F-CB46-A0AB-067FD205CCCF}" type="pres">
      <dgm:prSet presAssocID="{ECF63618-2683-B34D-889A-7F6892669C9F}" presName="parTx" presStyleLbl="revTx" presStyleIdx="1" presStyleCnt="6">
        <dgm:presLayoutVars>
          <dgm:chMax val="0"/>
          <dgm:chPref val="0"/>
        </dgm:presLayoutVars>
      </dgm:prSet>
      <dgm:spPr/>
    </dgm:pt>
    <dgm:pt modelId="{B9F4C24B-0835-CF4E-A841-18F033C91CFB}" type="pres">
      <dgm:prSet presAssocID="{280CE4DC-3620-8B49-BDA2-0C1BE1AAEA90}" presName="sibTrans" presStyleCnt="0"/>
      <dgm:spPr/>
    </dgm:pt>
    <dgm:pt modelId="{80A87AE2-BC07-41F4-B55F-F66D35286809}" type="pres">
      <dgm:prSet presAssocID="{AF60161F-7004-4350-86ED-0CB4B4693BBE}" presName="compNode" presStyleCnt="0"/>
      <dgm:spPr/>
    </dgm:pt>
    <dgm:pt modelId="{CAA1F044-8DF5-4647-A80D-9A2FA275FF57}" type="pres">
      <dgm:prSet presAssocID="{AF60161F-7004-4350-86ED-0CB4B4693BBE}" presName="bgRect" presStyleLbl="bgShp" presStyleIdx="2" presStyleCnt="6"/>
      <dgm:spPr/>
    </dgm:pt>
    <dgm:pt modelId="{DA10C37F-0FE7-4F17-AB87-7A526A002D83}" type="pres">
      <dgm:prSet presAssocID="{AF60161F-7004-4350-86ED-0CB4B4693BBE}"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uler"/>
        </a:ext>
      </dgm:extLst>
    </dgm:pt>
    <dgm:pt modelId="{98E51741-6F11-4A2E-A268-9E486F1191C2}" type="pres">
      <dgm:prSet presAssocID="{AF60161F-7004-4350-86ED-0CB4B4693BBE}" presName="spaceRect" presStyleCnt="0"/>
      <dgm:spPr/>
    </dgm:pt>
    <dgm:pt modelId="{C522566B-C229-4233-B221-B553A71F8227}" type="pres">
      <dgm:prSet presAssocID="{AF60161F-7004-4350-86ED-0CB4B4693BBE}" presName="parTx" presStyleLbl="revTx" presStyleIdx="2" presStyleCnt="6">
        <dgm:presLayoutVars>
          <dgm:chMax val="0"/>
          <dgm:chPref val="0"/>
        </dgm:presLayoutVars>
      </dgm:prSet>
      <dgm:spPr/>
    </dgm:pt>
    <dgm:pt modelId="{4641266A-84C2-4DA0-9F13-C5C44DE054B9}" type="pres">
      <dgm:prSet presAssocID="{0C12B401-F0CF-4FDB-80E2-8B5FA68C2555}" presName="sibTrans" presStyleCnt="0"/>
      <dgm:spPr/>
    </dgm:pt>
    <dgm:pt modelId="{8F996D3D-7088-B64A-8AC8-A2D215AF0059}" type="pres">
      <dgm:prSet presAssocID="{E0FD6110-9E2C-0040-AEE9-B0F3F401A359}" presName="compNode" presStyleCnt="0"/>
      <dgm:spPr/>
    </dgm:pt>
    <dgm:pt modelId="{C52E68F4-D563-7544-8846-8D4F1DD1125F}" type="pres">
      <dgm:prSet presAssocID="{E0FD6110-9E2C-0040-AEE9-B0F3F401A359}" presName="bgRect" presStyleLbl="bgShp" presStyleIdx="3" presStyleCnt="6"/>
      <dgm:spPr/>
    </dgm:pt>
    <dgm:pt modelId="{9096DE6C-FF32-6A43-9D51-FC1976C0D32A}" type="pres">
      <dgm:prSet presAssocID="{E0FD6110-9E2C-0040-AEE9-B0F3F401A359}" presName="iconRect" presStyleLbl="node1" presStyleIdx="3" presStyleCnt="6"/>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Document"/>
        </a:ext>
      </dgm:extLst>
    </dgm:pt>
    <dgm:pt modelId="{36E0681E-8F66-0B4C-92F4-1310B1362D38}" type="pres">
      <dgm:prSet presAssocID="{E0FD6110-9E2C-0040-AEE9-B0F3F401A359}" presName="spaceRect" presStyleCnt="0"/>
      <dgm:spPr/>
    </dgm:pt>
    <dgm:pt modelId="{8A7DA1F8-5B26-A944-AC21-13FC24715A48}" type="pres">
      <dgm:prSet presAssocID="{E0FD6110-9E2C-0040-AEE9-B0F3F401A359}" presName="parTx" presStyleLbl="revTx" presStyleIdx="3" presStyleCnt="6">
        <dgm:presLayoutVars>
          <dgm:chMax val="0"/>
          <dgm:chPref val="0"/>
        </dgm:presLayoutVars>
      </dgm:prSet>
      <dgm:spPr/>
    </dgm:pt>
    <dgm:pt modelId="{50D80D2D-AB76-9C43-8614-9E7B79D423BA}" type="pres">
      <dgm:prSet presAssocID="{214EAE0C-D3E8-1447-81FD-CD16CA6CC142}" presName="sibTrans" presStyleCnt="0"/>
      <dgm:spPr/>
    </dgm:pt>
    <dgm:pt modelId="{030BEC87-DCCB-4043-9679-5DDB7F439964}" type="pres">
      <dgm:prSet presAssocID="{0FFF6652-6F8F-1D48-A7B5-DA7E90C83AAE}" presName="compNode" presStyleCnt="0"/>
      <dgm:spPr/>
    </dgm:pt>
    <dgm:pt modelId="{ABC0E146-8E3A-4643-9D68-36C3D0F0BE75}" type="pres">
      <dgm:prSet presAssocID="{0FFF6652-6F8F-1D48-A7B5-DA7E90C83AAE}" presName="bgRect" presStyleLbl="bgShp" presStyleIdx="4" presStyleCnt="6"/>
      <dgm:spPr/>
    </dgm:pt>
    <dgm:pt modelId="{399E7A35-15DA-FD45-9A97-34BDD0FC6F8D}" type="pres">
      <dgm:prSet presAssocID="{0FFF6652-6F8F-1D48-A7B5-DA7E90C83AAE}" presName="iconRect" presStyleLbl="node1" presStyleIdx="4" presStyleCnt="6"/>
      <dgm:spPr>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Arrow Circle"/>
        </a:ext>
      </dgm:extLst>
    </dgm:pt>
    <dgm:pt modelId="{A235FB2D-2928-B54C-B9BD-575CA98AF83B}" type="pres">
      <dgm:prSet presAssocID="{0FFF6652-6F8F-1D48-A7B5-DA7E90C83AAE}" presName="spaceRect" presStyleCnt="0"/>
      <dgm:spPr/>
    </dgm:pt>
    <dgm:pt modelId="{36DD862D-E346-2642-99C4-8EA77FB6B390}" type="pres">
      <dgm:prSet presAssocID="{0FFF6652-6F8F-1D48-A7B5-DA7E90C83AAE}" presName="parTx" presStyleLbl="revTx" presStyleIdx="4" presStyleCnt="6">
        <dgm:presLayoutVars>
          <dgm:chMax val="0"/>
          <dgm:chPref val="0"/>
        </dgm:presLayoutVars>
      </dgm:prSet>
      <dgm:spPr/>
    </dgm:pt>
    <dgm:pt modelId="{11C92492-6067-6A4E-ADC7-4AE7C50FA0F8}" type="pres">
      <dgm:prSet presAssocID="{66F1A4EE-7EA7-F644-A9BD-F6EB1BC5731A}" presName="sibTrans" presStyleCnt="0"/>
      <dgm:spPr/>
    </dgm:pt>
    <dgm:pt modelId="{17A2A87B-0BDD-46EA-9297-98C93D92BB36}" type="pres">
      <dgm:prSet presAssocID="{3E273CF0-8375-4D42-B79F-6663AD370F3C}" presName="compNode" presStyleCnt="0"/>
      <dgm:spPr/>
    </dgm:pt>
    <dgm:pt modelId="{5E01F08B-E888-469F-8363-2602160CE1FC}" type="pres">
      <dgm:prSet presAssocID="{3E273CF0-8375-4D42-B79F-6663AD370F3C}" presName="bgRect" presStyleLbl="bgShp" presStyleIdx="5" presStyleCnt="6"/>
      <dgm:spPr/>
    </dgm:pt>
    <dgm:pt modelId="{F9C1D188-0261-4534-882E-8BF3379ACE5B}" type="pres">
      <dgm:prSet presAssocID="{3E273CF0-8375-4D42-B79F-6663AD370F3C}"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Bullseye"/>
        </a:ext>
      </dgm:extLst>
    </dgm:pt>
    <dgm:pt modelId="{E6F7EB3D-6A48-41C4-9714-01CA864C3B23}" type="pres">
      <dgm:prSet presAssocID="{3E273CF0-8375-4D42-B79F-6663AD370F3C}" presName="spaceRect" presStyleCnt="0"/>
      <dgm:spPr/>
    </dgm:pt>
    <dgm:pt modelId="{BEFF8BA3-9D8C-4598-8CC9-043A2D1F15EB}" type="pres">
      <dgm:prSet presAssocID="{3E273CF0-8375-4D42-B79F-6663AD370F3C}" presName="parTx" presStyleLbl="revTx" presStyleIdx="5" presStyleCnt="6">
        <dgm:presLayoutVars>
          <dgm:chMax val="0"/>
          <dgm:chPref val="0"/>
        </dgm:presLayoutVars>
      </dgm:prSet>
      <dgm:spPr/>
    </dgm:pt>
  </dgm:ptLst>
  <dgm:cxnLst>
    <dgm:cxn modelId="{A2483F14-65D3-9C4D-B073-2A1DA03B1273}" type="presOf" srcId="{E0FD6110-9E2C-0040-AEE9-B0F3F401A359}" destId="{8A7DA1F8-5B26-A944-AC21-13FC24715A48}" srcOrd="0" destOrd="0" presId="urn:microsoft.com/office/officeart/2018/2/layout/IconVerticalSolidList"/>
    <dgm:cxn modelId="{F4467321-4E0E-6542-8E26-F04A29A7A6C6}" srcId="{27A18449-649D-421A-918D-02A1D32C6C23}" destId="{0FFF6652-6F8F-1D48-A7B5-DA7E90C83AAE}" srcOrd="4" destOrd="0" parTransId="{069C99D8-8A9E-2248-A782-2E3EE7A5A59D}" sibTransId="{66F1A4EE-7EA7-F644-A9BD-F6EB1BC5731A}"/>
    <dgm:cxn modelId="{A60EB535-595D-B14C-9C26-D475DD05EDCB}" type="presOf" srcId="{3E273CF0-8375-4D42-B79F-6663AD370F3C}" destId="{BEFF8BA3-9D8C-4598-8CC9-043A2D1F15EB}" srcOrd="0" destOrd="0" presId="urn:microsoft.com/office/officeart/2018/2/layout/IconVerticalSolidList"/>
    <dgm:cxn modelId="{CCE3D761-1BE7-DC47-A9CA-10301DFE24BD}" type="presOf" srcId="{AF60161F-7004-4350-86ED-0CB4B4693BBE}" destId="{C522566B-C229-4233-B221-B553A71F8227}" srcOrd="0" destOrd="0" presId="urn:microsoft.com/office/officeart/2018/2/layout/IconVerticalSolidList"/>
    <dgm:cxn modelId="{515A2B62-2617-6A49-A55A-B77860778F03}" srcId="{27A18449-649D-421A-918D-02A1D32C6C23}" destId="{E0FD6110-9E2C-0040-AEE9-B0F3F401A359}" srcOrd="3" destOrd="0" parTransId="{3F9A568A-9ADA-BB4B-843C-4F56E1D39EE4}" sibTransId="{214EAE0C-D3E8-1447-81FD-CD16CA6CC142}"/>
    <dgm:cxn modelId="{166F247A-36A5-E940-AA56-D39ECC503D9E}" type="presOf" srcId="{ECF63618-2683-B34D-889A-7F6892669C9F}" destId="{2CE8F004-A20F-CB46-A0AB-067FD205CCCF}" srcOrd="0" destOrd="0" presId="urn:microsoft.com/office/officeart/2018/2/layout/IconVerticalSolidList"/>
    <dgm:cxn modelId="{3A8F0190-F0F6-9A4C-BA76-21545ACD26DD}" type="presOf" srcId="{0FFF6652-6F8F-1D48-A7B5-DA7E90C83AAE}" destId="{36DD862D-E346-2642-99C4-8EA77FB6B390}" srcOrd="0" destOrd="0" presId="urn:microsoft.com/office/officeart/2018/2/layout/IconVerticalSolidList"/>
    <dgm:cxn modelId="{5346BC96-C7A8-4943-9E7C-AD188C1FB023}" srcId="{27A18449-649D-421A-918D-02A1D32C6C23}" destId="{B68B2516-9D40-48FC-8AD4-D71E512C1992}" srcOrd="0" destOrd="0" parTransId="{496E5218-D1CE-4536-B4B3-AC40645A70A0}" sibTransId="{2F4A6712-6133-4808-82B0-57329BAB1DE6}"/>
    <dgm:cxn modelId="{98DB91BE-2FD0-4B92-AF63-51CA95B58648}" srcId="{27A18449-649D-421A-918D-02A1D32C6C23}" destId="{3E273CF0-8375-4D42-B79F-6663AD370F3C}" srcOrd="5" destOrd="0" parTransId="{6275E353-4A52-453C-BB6E-0C799A09B6C1}" sibTransId="{9A3A0655-A264-46D2-9D33-206AF04DFC81}"/>
    <dgm:cxn modelId="{762C40C9-9157-4293-A83E-DA5684ECDA66}" srcId="{27A18449-649D-421A-918D-02A1D32C6C23}" destId="{AF60161F-7004-4350-86ED-0CB4B4693BBE}" srcOrd="2" destOrd="0" parTransId="{D9EC535D-291F-4FE2-B83A-88E856C3D570}" sibTransId="{0C12B401-F0CF-4FDB-80E2-8B5FA68C2555}"/>
    <dgm:cxn modelId="{4C50A4C9-909D-D74C-89C0-89E2B27AEFC6}" type="presOf" srcId="{B68B2516-9D40-48FC-8AD4-D71E512C1992}" destId="{72B177CB-BA98-46E3-9AE5-15921D13C2E4}" srcOrd="0" destOrd="0" presId="urn:microsoft.com/office/officeart/2018/2/layout/IconVerticalSolidList"/>
    <dgm:cxn modelId="{023296D6-30A2-3B4E-A247-1456460458F6}" type="presOf" srcId="{27A18449-649D-421A-918D-02A1D32C6C23}" destId="{2C0DBD9B-AF74-441E-BFEB-E9AA91B0A336}" srcOrd="0" destOrd="0" presId="urn:microsoft.com/office/officeart/2018/2/layout/IconVerticalSolidList"/>
    <dgm:cxn modelId="{030641E0-0D08-7C43-8666-62AA5739DFC1}" srcId="{27A18449-649D-421A-918D-02A1D32C6C23}" destId="{ECF63618-2683-B34D-889A-7F6892669C9F}" srcOrd="1" destOrd="0" parTransId="{F72F7DE4-4704-DD4F-972F-33A70F06FEAA}" sibTransId="{280CE4DC-3620-8B49-BDA2-0C1BE1AAEA90}"/>
    <dgm:cxn modelId="{0E93B084-2B1E-CF4C-B42C-D34E0E76D8F9}" type="presParOf" srcId="{2C0DBD9B-AF74-441E-BFEB-E9AA91B0A336}" destId="{71FFC7E9-787A-4C08-909E-29456D06B359}" srcOrd="0" destOrd="0" presId="urn:microsoft.com/office/officeart/2018/2/layout/IconVerticalSolidList"/>
    <dgm:cxn modelId="{CE83F61C-52E9-6148-BA3E-6A07CADD9B02}" type="presParOf" srcId="{71FFC7E9-787A-4C08-909E-29456D06B359}" destId="{25362893-2818-4E54-8250-6FB512903B42}" srcOrd="0" destOrd="0" presId="urn:microsoft.com/office/officeart/2018/2/layout/IconVerticalSolidList"/>
    <dgm:cxn modelId="{30F5E613-D4CD-704F-8248-2E1861A6B3E4}" type="presParOf" srcId="{71FFC7E9-787A-4C08-909E-29456D06B359}" destId="{7676B8DB-D99C-48D0-BEAB-04A3214EB5CE}" srcOrd="1" destOrd="0" presId="urn:microsoft.com/office/officeart/2018/2/layout/IconVerticalSolidList"/>
    <dgm:cxn modelId="{7778FF24-194C-B741-99F0-21BBE080D461}" type="presParOf" srcId="{71FFC7E9-787A-4C08-909E-29456D06B359}" destId="{B24FF969-7364-4CFB-91FE-A7A58391BF37}" srcOrd="2" destOrd="0" presId="urn:microsoft.com/office/officeart/2018/2/layout/IconVerticalSolidList"/>
    <dgm:cxn modelId="{CEF19227-9624-8F4A-8B5A-F2419FBBF987}" type="presParOf" srcId="{71FFC7E9-787A-4C08-909E-29456D06B359}" destId="{72B177CB-BA98-46E3-9AE5-15921D13C2E4}" srcOrd="3" destOrd="0" presId="urn:microsoft.com/office/officeart/2018/2/layout/IconVerticalSolidList"/>
    <dgm:cxn modelId="{E5FE2DC3-763E-1443-9796-5562A3108B2E}" type="presParOf" srcId="{2C0DBD9B-AF74-441E-BFEB-E9AA91B0A336}" destId="{E2FC54C3-EB86-4378-A5C9-E5A254FE61E4}" srcOrd="1" destOrd="0" presId="urn:microsoft.com/office/officeart/2018/2/layout/IconVerticalSolidList"/>
    <dgm:cxn modelId="{7508B8C6-0B9F-DC4E-A1DB-ED15F2F8D495}" type="presParOf" srcId="{2C0DBD9B-AF74-441E-BFEB-E9AA91B0A336}" destId="{06B15989-4EFB-4945-9101-2DD04D79B10C}" srcOrd="2" destOrd="0" presId="urn:microsoft.com/office/officeart/2018/2/layout/IconVerticalSolidList"/>
    <dgm:cxn modelId="{17FAE388-9AAC-D44B-B4BE-E65B75207E71}" type="presParOf" srcId="{06B15989-4EFB-4945-9101-2DD04D79B10C}" destId="{185733C2-DE80-564A-8D69-298BC6D95F78}" srcOrd="0" destOrd="0" presId="urn:microsoft.com/office/officeart/2018/2/layout/IconVerticalSolidList"/>
    <dgm:cxn modelId="{B9A96423-D777-864C-B376-74DD336EEF43}" type="presParOf" srcId="{06B15989-4EFB-4945-9101-2DD04D79B10C}" destId="{9B6AF1DA-1B5E-3C4C-8BD5-4C09E815D689}" srcOrd="1" destOrd="0" presId="urn:microsoft.com/office/officeart/2018/2/layout/IconVerticalSolidList"/>
    <dgm:cxn modelId="{A078830F-E2E6-C34F-A065-87695179EA11}" type="presParOf" srcId="{06B15989-4EFB-4945-9101-2DD04D79B10C}" destId="{85BBB0C4-DFC3-1941-9856-25A845E9AB87}" srcOrd="2" destOrd="0" presId="urn:microsoft.com/office/officeart/2018/2/layout/IconVerticalSolidList"/>
    <dgm:cxn modelId="{70C08DAA-E482-0145-83CD-3FFDCFCBF213}" type="presParOf" srcId="{06B15989-4EFB-4945-9101-2DD04D79B10C}" destId="{2CE8F004-A20F-CB46-A0AB-067FD205CCCF}" srcOrd="3" destOrd="0" presId="urn:microsoft.com/office/officeart/2018/2/layout/IconVerticalSolidList"/>
    <dgm:cxn modelId="{BC8BBAA1-75A7-564C-B15D-FDFCBF3EE00D}" type="presParOf" srcId="{2C0DBD9B-AF74-441E-BFEB-E9AA91B0A336}" destId="{B9F4C24B-0835-CF4E-A841-18F033C91CFB}" srcOrd="3" destOrd="0" presId="urn:microsoft.com/office/officeart/2018/2/layout/IconVerticalSolidList"/>
    <dgm:cxn modelId="{49574593-CB07-DB44-B94E-C2405CCE29A6}" type="presParOf" srcId="{2C0DBD9B-AF74-441E-BFEB-E9AA91B0A336}" destId="{80A87AE2-BC07-41F4-B55F-F66D35286809}" srcOrd="4" destOrd="0" presId="urn:microsoft.com/office/officeart/2018/2/layout/IconVerticalSolidList"/>
    <dgm:cxn modelId="{1C15FCB9-BAC7-4547-AE3F-BD968C62BA68}" type="presParOf" srcId="{80A87AE2-BC07-41F4-B55F-F66D35286809}" destId="{CAA1F044-8DF5-4647-A80D-9A2FA275FF57}" srcOrd="0" destOrd="0" presId="urn:microsoft.com/office/officeart/2018/2/layout/IconVerticalSolidList"/>
    <dgm:cxn modelId="{6E45E785-2BAF-4342-8630-5CD907C518FE}" type="presParOf" srcId="{80A87AE2-BC07-41F4-B55F-F66D35286809}" destId="{DA10C37F-0FE7-4F17-AB87-7A526A002D83}" srcOrd="1" destOrd="0" presId="urn:microsoft.com/office/officeart/2018/2/layout/IconVerticalSolidList"/>
    <dgm:cxn modelId="{73127DE7-7530-474F-937B-91B47DCDB75C}" type="presParOf" srcId="{80A87AE2-BC07-41F4-B55F-F66D35286809}" destId="{98E51741-6F11-4A2E-A268-9E486F1191C2}" srcOrd="2" destOrd="0" presId="urn:microsoft.com/office/officeart/2018/2/layout/IconVerticalSolidList"/>
    <dgm:cxn modelId="{651DD947-CD70-2848-AA1E-18C7B1F77775}" type="presParOf" srcId="{80A87AE2-BC07-41F4-B55F-F66D35286809}" destId="{C522566B-C229-4233-B221-B553A71F8227}" srcOrd="3" destOrd="0" presId="urn:microsoft.com/office/officeart/2018/2/layout/IconVerticalSolidList"/>
    <dgm:cxn modelId="{BB0B6783-3067-AB49-A693-564F2FE7DF8C}" type="presParOf" srcId="{2C0DBD9B-AF74-441E-BFEB-E9AA91B0A336}" destId="{4641266A-84C2-4DA0-9F13-C5C44DE054B9}" srcOrd="5" destOrd="0" presId="urn:microsoft.com/office/officeart/2018/2/layout/IconVerticalSolidList"/>
    <dgm:cxn modelId="{32F7DC83-938F-4949-A550-AAA43E506188}" type="presParOf" srcId="{2C0DBD9B-AF74-441E-BFEB-E9AA91B0A336}" destId="{8F996D3D-7088-B64A-8AC8-A2D215AF0059}" srcOrd="6" destOrd="0" presId="urn:microsoft.com/office/officeart/2018/2/layout/IconVerticalSolidList"/>
    <dgm:cxn modelId="{80BA383A-CB04-4148-BD5D-03F8FD769D58}" type="presParOf" srcId="{8F996D3D-7088-B64A-8AC8-A2D215AF0059}" destId="{C52E68F4-D563-7544-8846-8D4F1DD1125F}" srcOrd="0" destOrd="0" presId="urn:microsoft.com/office/officeart/2018/2/layout/IconVerticalSolidList"/>
    <dgm:cxn modelId="{380985FB-F7C5-2E41-9D25-5ED6BBB70377}" type="presParOf" srcId="{8F996D3D-7088-B64A-8AC8-A2D215AF0059}" destId="{9096DE6C-FF32-6A43-9D51-FC1976C0D32A}" srcOrd="1" destOrd="0" presId="urn:microsoft.com/office/officeart/2018/2/layout/IconVerticalSolidList"/>
    <dgm:cxn modelId="{71538C64-BF8E-9642-8479-E6D13A5BFAB1}" type="presParOf" srcId="{8F996D3D-7088-B64A-8AC8-A2D215AF0059}" destId="{36E0681E-8F66-0B4C-92F4-1310B1362D38}" srcOrd="2" destOrd="0" presId="urn:microsoft.com/office/officeart/2018/2/layout/IconVerticalSolidList"/>
    <dgm:cxn modelId="{D96978B2-E3EC-E345-A648-9999CEC14DD8}" type="presParOf" srcId="{8F996D3D-7088-B64A-8AC8-A2D215AF0059}" destId="{8A7DA1F8-5B26-A944-AC21-13FC24715A48}" srcOrd="3" destOrd="0" presId="urn:microsoft.com/office/officeart/2018/2/layout/IconVerticalSolidList"/>
    <dgm:cxn modelId="{A2046EE5-11F5-564E-80E3-BA52020BBBEE}" type="presParOf" srcId="{2C0DBD9B-AF74-441E-BFEB-E9AA91B0A336}" destId="{50D80D2D-AB76-9C43-8614-9E7B79D423BA}" srcOrd="7" destOrd="0" presId="urn:microsoft.com/office/officeart/2018/2/layout/IconVerticalSolidList"/>
    <dgm:cxn modelId="{710CAC66-BC45-8E4A-B4FA-1CF7BA7A8F66}" type="presParOf" srcId="{2C0DBD9B-AF74-441E-BFEB-E9AA91B0A336}" destId="{030BEC87-DCCB-4043-9679-5DDB7F439964}" srcOrd="8" destOrd="0" presId="urn:microsoft.com/office/officeart/2018/2/layout/IconVerticalSolidList"/>
    <dgm:cxn modelId="{F983CE84-AF16-5F41-8AA1-31F6C8278DEE}" type="presParOf" srcId="{030BEC87-DCCB-4043-9679-5DDB7F439964}" destId="{ABC0E146-8E3A-4643-9D68-36C3D0F0BE75}" srcOrd="0" destOrd="0" presId="urn:microsoft.com/office/officeart/2018/2/layout/IconVerticalSolidList"/>
    <dgm:cxn modelId="{10AD9131-C6B4-1843-9B13-F6706812652F}" type="presParOf" srcId="{030BEC87-DCCB-4043-9679-5DDB7F439964}" destId="{399E7A35-15DA-FD45-9A97-34BDD0FC6F8D}" srcOrd="1" destOrd="0" presId="urn:microsoft.com/office/officeart/2018/2/layout/IconVerticalSolidList"/>
    <dgm:cxn modelId="{278FBBEA-D261-9A4D-829C-3D2D090C4114}" type="presParOf" srcId="{030BEC87-DCCB-4043-9679-5DDB7F439964}" destId="{A235FB2D-2928-B54C-B9BD-575CA98AF83B}" srcOrd="2" destOrd="0" presId="urn:microsoft.com/office/officeart/2018/2/layout/IconVerticalSolidList"/>
    <dgm:cxn modelId="{65060A2E-8C91-6843-928B-9BB958793BBA}" type="presParOf" srcId="{030BEC87-DCCB-4043-9679-5DDB7F439964}" destId="{36DD862D-E346-2642-99C4-8EA77FB6B390}" srcOrd="3" destOrd="0" presId="urn:microsoft.com/office/officeart/2018/2/layout/IconVerticalSolidList"/>
    <dgm:cxn modelId="{6AE841A4-B597-3047-BEB6-F7745742F7D9}" type="presParOf" srcId="{2C0DBD9B-AF74-441E-BFEB-E9AA91B0A336}" destId="{11C92492-6067-6A4E-ADC7-4AE7C50FA0F8}" srcOrd="9" destOrd="0" presId="urn:microsoft.com/office/officeart/2018/2/layout/IconVerticalSolidList"/>
    <dgm:cxn modelId="{BE746AD9-5933-BC49-9F1C-A1164E4411FD}" type="presParOf" srcId="{2C0DBD9B-AF74-441E-BFEB-E9AA91B0A336}" destId="{17A2A87B-0BDD-46EA-9297-98C93D92BB36}" srcOrd="10" destOrd="0" presId="urn:microsoft.com/office/officeart/2018/2/layout/IconVerticalSolidList"/>
    <dgm:cxn modelId="{324E9FF0-3863-5C4B-83B7-39B122FFC90D}" type="presParOf" srcId="{17A2A87B-0BDD-46EA-9297-98C93D92BB36}" destId="{5E01F08B-E888-469F-8363-2602160CE1FC}" srcOrd="0" destOrd="0" presId="urn:microsoft.com/office/officeart/2018/2/layout/IconVerticalSolidList"/>
    <dgm:cxn modelId="{767278CD-0B2B-F248-AB97-F2BE6AEA029E}" type="presParOf" srcId="{17A2A87B-0BDD-46EA-9297-98C93D92BB36}" destId="{F9C1D188-0261-4534-882E-8BF3379ACE5B}" srcOrd="1" destOrd="0" presId="urn:microsoft.com/office/officeart/2018/2/layout/IconVerticalSolidList"/>
    <dgm:cxn modelId="{229DB267-4AA9-E841-B985-3A259BF40294}" type="presParOf" srcId="{17A2A87B-0BDD-46EA-9297-98C93D92BB36}" destId="{E6F7EB3D-6A48-41C4-9714-01CA864C3B23}" srcOrd="2" destOrd="0" presId="urn:microsoft.com/office/officeart/2018/2/layout/IconVerticalSolidList"/>
    <dgm:cxn modelId="{4978B1F9-32D8-3F4E-9888-C7C448B8F4E7}" type="presParOf" srcId="{17A2A87B-0BDD-46EA-9297-98C93D92BB36}" destId="{BEFF8BA3-9D8C-4598-8CC9-043A2D1F15EB}"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362893-2818-4E54-8250-6FB512903B42}">
      <dsp:nvSpPr>
        <dsp:cNvPr id="0" name=""/>
        <dsp:cNvSpPr/>
      </dsp:nvSpPr>
      <dsp:spPr>
        <a:xfrm>
          <a:off x="0" y="1407"/>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76B8DB-D99C-48D0-BEAB-04A3214EB5CE}">
      <dsp:nvSpPr>
        <dsp:cNvPr id="0" name=""/>
        <dsp:cNvSpPr/>
      </dsp:nvSpPr>
      <dsp:spPr>
        <a:xfrm>
          <a:off x="181438" y="136361"/>
          <a:ext cx="329887" cy="3298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B177CB-BA98-46E3-9AE5-15921D13C2E4}">
      <dsp:nvSpPr>
        <dsp:cNvPr id="0" name=""/>
        <dsp:cNvSpPr/>
      </dsp:nvSpPr>
      <dsp:spPr>
        <a:xfrm>
          <a:off x="692764" y="1407"/>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dirty="0"/>
            <a:t>Introduction &amp; Background</a:t>
          </a:r>
        </a:p>
      </dsp:txBody>
      <dsp:txXfrm>
        <a:off x="692764" y="1407"/>
        <a:ext cx="9822835" cy="599796"/>
      </dsp:txXfrm>
    </dsp:sp>
    <dsp:sp modelId="{185733C2-DE80-564A-8D69-298BC6D95F78}">
      <dsp:nvSpPr>
        <dsp:cNvPr id="0" name=""/>
        <dsp:cNvSpPr/>
      </dsp:nvSpPr>
      <dsp:spPr>
        <a:xfrm>
          <a:off x="0" y="751152"/>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6AF1DA-1B5E-3C4C-8BD5-4C09E815D689}">
      <dsp:nvSpPr>
        <dsp:cNvPr id="0" name=""/>
        <dsp:cNvSpPr/>
      </dsp:nvSpPr>
      <dsp:spPr>
        <a:xfrm>
          <a:off x="181438" y="886107"/>
          <a:ext cx="329887" cy="329887"/>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E8F004-A20F-CB46-A0AB-067FD205CCCF}">
      <dsp:nvSpPr>
        <dsp:cNvPr id="0" name=""/>
        <dsp:cNvSpPr/>
      </dsp:nvSpPr>
      <dsp:spPr>
        <a:xfrm>
          <a:off x="692764" y="751152"/>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dirty="0"/>
            <a:t>Related Work</a:t>
          </a:r>
        </a:p>
      </dsp:txBody>
      <dsp:txXfrm>
        <a:off x="692764" y="751152"/>
        <a:ext cx="9822835" cy="599796"/>
      </dsp:txXfrm>
    </dsp:sp>
    <dsp:sp modelId="{CAA1F044-8DF5-4647-A80D-9A2FA275FF57}">
      <dsp:nvSpPr>
        <dsp:cNvPr id="0" name=""/>
        <dsp:cNvSpPr/>
      </dsp:nvSpPr>
      <dsp:spPr>
        <a:xfrm>
          <a:off x="0" y="1500898"/>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10C37F-0FE7-4F17-AB87-7A526A002D83}">
      <dsp:nvSpPr>
        <dsp:cNvPr id="0" name=""/>
        <dsp:cNvSpPr/>
      </dsp:nvSpPr>
      <dsp:spPr>
        <a:xfrm>
          <a:off x="181438" y="1635852"/>
          <a:ext cx="329887" cy="3298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22566B-C229-4233-B221-B553A71F8227}">
      <dsp:nvSpPr>
        <dsp:cNvPr id="0" name=""/>
        <dsp:cNvSpPr/>
      </dsp:nvSpPr>
      <dsp:spPr>
        <a:xfrm>
          <a:off x="692764" y="1500898"/>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a:t>Framework Design</a:t>
          </a:r>
          <a:endParaRPr lang="en-US" sz="1900" kern="1200" dirty="0"/>
        </a:p>
      </dsp:txBody>
      <dsp:txXfrm>
        <a:off x="692764" y="1500898"/>
        <a:ext cx="9822835" cy="599796"/>
      </dsp:txXfrm>
    </dsp:sp>
    <dsp:sp modelId="{C52E68F4-D563-7544-8846-8D4F1DD1125F}">
      <dsp:nvSpPr>
        <dsp:cNvPr id="0" name=""/>
        <dsp:cNvSpPr/>
      </dsp:nvSpPr>
      <dsp:spPr>
        <a:xfrm>
          <a:off x="0" y="2250643"/>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96DE6C-FF32-6A43-9D51-FC1976C0D32A}">
      <dsp:nvSpPr>
        <dsp:cNvPr id="0" name=""/>
        <dsp:cNvSpPr/>
      </dsp:nvSpPr>
      <dsp:spPr>
        <a:xfrm>
          <a:off x="181438" y="2385597"/>
          <a:ext cx="329887" cy="329887"/>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DA1F8-5B26-A944-AC21-13FC24715A48}">
      <dsp:nvSpPr>
        <dsp:cNvPr id="0" name=""/>
        <dsp:cNvSpPr/>
      </dsp:nvSpPr>
      <dsp:spPr>
        <a:xfrm>
          <a:off x="692764" y="2250643"/>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a:t>Implementation</a:t>
          </a:r>
          <a:endParaRPr lang="en-US" sz="1900" kern="1200" dirty="0"/>
        </a:p>
      </dsp:txBody>
      <dsp:txXfrm>
        <a:off x="692764" y="2250643"/>
        <a:ext cx="9822835" cy="599796"/>
      </dsp:txXfrm>
    </dsp:sp>
    <dsp:sp modelId="{ABC0E146-8E3A-4643-9D68-36C3D0F0BE75}">
      <dsp:nvSpPr>
        <dsp:cNvPr id="0" name=""/>
        <dsp:cNvSpPr/>
      </dsp:nvSpPr>
      <dsp:spPr>
        <a:xfrm>
          <a:off x="0" y="3000388"/>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9E7A35-15DA-FD45-9A97-34BDD0FC6F8D}">
      <dsp:nvSpPr>
        <dsp:cNvPr id="0" name=""/>
        <dsp:cNvSpPr/>
      </dsp:nvSpPr>
      <dsp:spPr>
        <a:xfrm>
          <a:off x="181438" y="3135342"/>
          <a:ext cx="329887" cy="329887"/>
        </a:xfrm>
        <a:prstGeom prst="rect">
          <a:avLst/>
        </a:prstGeom>
        <a:blipFill rotWithShape="1">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DD862D-E346-2642-99C4-8EA77FB6B390}">
      <dsp:nvSpPr>
        <dsp:cNvPr id="0" name=""/>
        <dsp:cNvSpPr/>
      </dsp:nvSpPr>
      <dsp:spPr>
        <a:xfrm>
          <a:off x="692764" y="3000388"/>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a:t>Evaluation</a:t>
          </a:r>
          <a:endParaRPr lang="en-US" sz="1900" kern="1200" dirty="0"/>
        </a:p>
      </dsp:txBody>
      <dsp:txXfrm>
        <a:off x="692764" y="3000388"/>
        <a:ext cx="9822835" cy="599796"/>
      </dsp:txXfrm>
    </dsp:sp>
    <dsp:sp modelId="{5E01F08B-E888-469F-8363-2602160CE1FC}">
      <dsp:nvSpPr>
        <dsp:cNvPr id="0" name=""/>
        <dsp:cNvSpPr/>
      </dsp:nvSpPr>
      <dsp:spPr>
        <a:xfrm>
          <a:off x="0" y="3750134"/>
          <a:ext cx="10515600" cy="59979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C1D188-0261-4534-882E-8BF3379ACE5B}">
      <dsp:nvSpPr>
        <dsp:cNvPr id="0" name=""/>
        <dsp:cNvSpPr/>
      </dsp:nvSpPr>
      <dsp:spPr>
        <a:xfrm>
          <a:off x="181438" y="3885088"/>
          <a:ext cx="329887" cy="32988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FF8BA3-9D8C-4598-8CC9-043A2D1F15EB}">
      <dsp:nvSpPr>
        <dsp:cNvPr id="0" name=""/>
        <dsp:cNvSpPr/>
      </dsp:nvSpPr>
      <dsp:spPr>
        <a:xfrm>
          <a:off x="692764" y="3750134"/>
          <a:ext cx="9822835" cy="5997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478" tIns="63478" rIns="63478" bIns="63478" numCol="1" spcCol="1270" anchor="ctr" anchorCtr="0">
          <a:noAutofit/>
        </a:bodyPr>
        <a:lstStyle/>
        <a:p>
          <a:pPr marL="0" lvl="0" indent="0" algn="l" defTabSz="844550">
            <a:lnSpc>
              <a:spcPct val="100000"/>
            </a:lnSpc>
            <a:spcBef>
              <a:spcPct val="0"/>
            </a:spcBef>
            <a:spcAft>
              <a:spcPct val="35000"/>
            </a:spcAft>
            <a:buNone/>
          </a:pPr>
          <a:r>
            <a:rPr lang="en-US" sz="1900" kern="1200"/>
            <a:t>Conclusion</a:t>
          </a:r>
          <a:endParaRPr lang="en-US" sz="1900" kern="1200" dirty="0"/>
        </a:p>
      </dsp:txBody>
      <dsp:txXfrm>
        <a:off x="692764" y="3750134"/>
        <a:ext cx="9822835" cy="59979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png>
</file>

<file path=ppt/media/image15.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FD4A6-59D9-6546-939F-BF953479D991}" type="datetimeFigureOut">
              <a:rPr lang="en-US" smtClean="0"/>
              <a:t>10/28/24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2F8DA5-2580-A642-AC24-2965FA3A92F8}" type="slidenum">
              <a:rPr lang="en-US" smtClean="0"/>
              <a:t>‹#›</a:t>
            </a:fld>
            <a:endParaRPr lang="en-US"/>
          </a:p>
        </p:txBody>
      </p:sp>
    </p:spTree>
    <p:extLst>
      <p:ext uri="{BB962C8B-B14F-4D97-AF65-F5344CB8AC3E}">
        <p14:creationId xmlns:p14="http://schemas.microsoft.com/office/powerpoint/2010/main" val="38545240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my final presentation about my bachelor thesis regarding the topic “</a:t>
            </a:r>
            <a:r>
              <a:rPr lang="en-US" sz="1200" dirty="0">
                <a:solidFill>
                  <a:srgbClr val="FFFFFF"/>
                </a:solidFill>
                <a:effectLst/>
                <a:latin typeface="+mn-lt"/>
              </a:rPr>
              <a:t>Design and Implementation of a Privacy Assessment Framework for Synthetic Data Generation.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Synthetic data has become an important part of privacy-preserving technologies, but is it truly privacy preserving? This is the question that lead us to developing a framework that assesses both the privacy and utility of synthetic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1</a:t>
            </a:fld>
            <a:endParaRPr lang="en-US"/>
          </a:p>
        </p:txBody>
      </p:sp>
    </p:spTree>
    <p:extLst>
      <p:ext uri="{BB962C8B-B14F-4D97-AF65-F5344CB8AC3E}">
        <p14:creationId xmlns:p14="http://schemas.microsoft.com/office/powerpoint/2010/main" val="3637282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And the DCR measures how far apart each synthetic data point is from the nearest data</a:t>
            </a:r>
          </a:p>
          <a:p>
            <a:r>
              <a:rPr lang="en-US" dirty="0">
                <a:solidFill>
                  <a:srgbClr val="0E0E0E"/>
                </a:solidFill>
                <a:effectLst/>
                <a:latin typeface=".SF NS"/>
              </a:rPr>
              <a:t>point in the original dataset, as can be seen in formula 4.4. This metric is used to assess the similarity between</a:t>
            </a:r>
          </a:p>
          <a:p>
            <a:r>
              <a:rPr lang="en-US" dirty="0">
                <a:solidFill>
                  <a:srgbClr val="0E0E0E"/>
                </a:solidFill>
                <a:effectLst/>
                <a:latin typeface=".SF NS"/>
              </a:rPr>
              <a:t>synthetic and original data. A DCR of zero means that the synthetic data point</a:t>
            </a:r>
          </a:p>
          <a:p>
            <a:r>
              <a:rPr lang="en-US" dirty="0">
                <a:solidFill>
                  <a:srgbClr val="0E0E0E"/>
                </a:solidFill>
                <a:effectLst/>
                <a:latin typeface=".SF NS"/>
              </a:rPr>
              <a:t>is identical to the original data point, which could pose a privacy risk. </a:t>
            </a:r>
          </a:p>
          <a:p>
            <a:r>
              <a:rPr lang="en-US" dirty="0">
                <a:solidFill>
                  <a:srgbClr val="0E0E0E"/>
                </a:solidFill>
                <a:effectLst/>
                <a:latin typeface=".SF NS"/>
              </a:rPr>
              <a:t>And of course, higher</a:t>
            </a:r>
          </a:p>
          <a:p>
            <a:r>
              <a:rPr lang="en-US" dirty="0">
                <a:solidFill>
                  <a:srgbClr val="0E0E0E"/>
                </a:solidFill>
                <a:effectLst/>
                <a:latin typeface=".SF NS"/>
              </a:rPr>
              <a:t>DCR values indicate that the synthetic data is more distinct from the original data. The value range of DCR is from 0 to infinity.</a:t>
            </a:r>
          </a:p>
        </p:txBody>
      </p:sp>
      <p:sp>
        <p:nvSpPr>
          <p:cNvPr id="4" name="Slide Number Placeholder 3"/>
          <p:cNvSpPr>
            <a:spLocks noGrp="1"/>
          </p:cNvSpPr>
          <p:nvPr>
            <p:ph type="sldNum" sz="quarter" idx="5"/>
          </p:nvPr>
        </p:nvSpPr>
        <p:spPr/>
        <p:txBody>
          <a:bodyPr/>
          <a:lstStyle/>
          <a:p>
            <a:fld id="{922F8DA5-2580-A642-AC24-2965FA3A92F8}" type="slidenum">
              <a:rPr lang="en-US" smtClean="0"/>
              <a:t>10</a:t>
            </a:fld>
            <a:endParaRPr lang="en-US"/>
          </a:p>
        </p:txBody>
      </p:sp>
    </p:spTree>
    <p:extLst>
      <p:ext uri="{BB962C8B-B14F-4D97-AF65-F5344CB8AC3E}">
        <p14:creationId xmlns:p14="http://schemas.microsoft.com/office/powerpoint/2010/main" val="467939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For the utility metrics, we have chosen the Wasserstein distance, the KS-Similarity, the Pearson and Spearman Correlation, the JS-Similarity, mutual information and some basic statistics, such as the mean, median and variance.</a:t>
            </a:r>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For example, the Wasserstein distance, also called earth mover’s distance, which quantifies the cost of transforming one distribution into</a:t>
            </a:r>
          </a:p>
          <a:p>
            <a:r>
              <a:rPr lang="en-US" dirty="0">
                <a:solidFill>
                  <a:srgbClr val="0E0E0E"/>
                </a:solidFill>
                <a:effectLst/>
                <a:latin typeface=".SF NS"/>
              </a:rPr>
              <a:t>another. The distance can range from 0 to infinity and a smaller value indicates that</a:t>
            </a:r>
          </a:p>
          <a:p>
            <a:r>
              <a:rPr lang="en-US" dirty="0">
                <a:solidFill>
                  <a:srgbClr val="0E0E0E"/>
                </a:solidFill>
                <a:effectLst/>
                <a:latin typeface=".SF NS"/>
              </a:rPr>
              <a:t>the two distributions are more similar, while a larger value signifies bigger</a:t>
            </a:r>
          </a:p>
          <a:p>
            <a:r>
              <a:rPr lang="en-US" dirty="0">
                <a:solidFill>
                  <a:srgbClr val="0E0E0E"/>
                </a:solidFill>
                <a:effectLst/>
                <a:latin typeface=".SF NS"/>
              </a:rPr>
              <a:t>differences in the distributions.</a:t>
            </a:r>
          </a:p>
        </p:txBody>
      </p:sp>
      <p:sp>
        <p:nvSpPr>
          <p:cNvPr id="4" name="Slide Number Placeholder 3"/>
          <p:cNvSpPr>
            <a:spLocks noGrp="1"/>
          </p:cNvSpPr>
          <p:nvPr>
            <p:ph type="sldNum" sz="quarter" idx="5"/>
          </p:nvPr>
        </p:nvSpPr>
        <p:spPr/>
        <p:txBody>
          <a:bodyPr/>
          <a:lstStyle/>
          <a:p>
            <a:fld id="{922F8DA5-2580-A642-AC24-2965FA3A92F8}" type="slidenum">
              <a:rPr lang="en-US" smtClean="0"/>
              <a:t>11</a:t>
            </a:fld>
            <a:endParaRPr lang="en-US"/>
          </a:p>
        </p:txBody>
      </p:sp>
    </p:spTree>
    <p:extLst>
      <p:ext uri="{BB962C8B-B14F-4D97-AF65-F5344CB8AC3E}">
        <p14:creationId xmlns:p14="http://schemas.microsoft.com/office/powerpoint/2010/main" val="1083737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With the Pearson and Spearman Correlation, it is checked if relationships between variables are preserved. </a:t>
            </a:r>
          </a:p>
          <a:p>
            <a:r>
              <a:rPr lang="en-US" dirty="0">
                <a:solidFill>
                  <a:srgbClr val="0E0E0E"/>
                </a:solidFill>
                <a:effectLst/>
                <a:latin typeface=".SF NS"/>
              </a:rPr>
              <a:t>The correlation coefficients range from -1 to 1, and a value of 1 indicates a perfect positive correlation, -1 indicates a perfect negative correlation, and 0 means no correlation.</a:t>
            </a:r>
          </a:p>
          <a:p>
            <a:r>
              <a:rPr lang="en-US" dirty="0">
                <a:solidFill>
                  <a:srgbClr val="0E0E0E"/>
                </a:solidFill>
                <a:effectLst/>
                <a:latin typeface=".SF NS"/>
              </a:rPr>
              <a:t>For each pair of columns A and B within a dataset, as seen in formula 4.9, the correlation coefficients “Original A,B” and “Synthetic A,B” are calculated. To calculate the individual similarity</a:t>
            </a:r>
          </a:p>
          <a:p>
            <a:r>
              <a:rPr lang="en-US" dirty="0">
                <a:solidFill>
                  <a:srgbClr val="0E0E0E"/>
                </a:solidFill>
                <a:effectLst/>
                <a:latin typeface=".SF NS"/>
              </a:rPr>
              <a:t>Score, we take the difference of those values, divide it by two and subtract it from 1.</a:t>
            </a:r>
          </a:p>
          <a:p>
            <a:r>
              <a:rPr lang="en-US" dirty="0">
                <a:solidFill>
                  <a:srgbClr val="0E0E0E"/>
                </a:solidFill>
                <a:effectLst/>
                <a:latin typeface=".SF NS"/>
              </a:rPr>
              <a:t>For the final score, we take the average of all those values.</a:t>
            </a:r>
          </a:p>
        </p:txBody>
      </p:sp>
      <p:sp>
        <p:nvSpPr>
          <p:cNvPr id="4" name="Slide Number Placeholder 3"/>
          <p:cNvSpPr>
            <a:spLocks noGrp="1"/>
          </p:cNvSpPr>
          <p:nvPr>
            <p:ph type="sldNum" sz="quarter" idx="5"/>
          </p:nvPr>
        </p:nvSpPr>
        <p:spPr/>
        <p:txBody>
          <a:bodyPr/>
          <a:lstStyle/>
          <a:p>
            <a:fld id="{922F8DA5-2580-A642-AC24-2965FA3A92F8}" type="slidenum">
              <a:rPr lang="en-US" smtClean="0"/>
              <a:t>12</a:t>
            </a:fld>
            <a:endParaRPr lang="en-US"/>
          </a:p>
        </p:txBody>
      </p:sp>
    </p:spTree>
    <p:extLst>
      <p:ext uri="{BB962C8B-B14F-4D97-AF65-F5344CB8AC3E}">
        <p14:creationId xmlns:p14="http://schemas.microsoft.com/office/powerpoint/2010/main" val="916225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In this thesis, the utility of the synthetic data will be evaluated based on its ability to replicate patterns and relationships found in the original dataset. </a:t>
            </a:r>
          </a:p>
          <a:p>
            <a:r>
              <a:rPr lang="en-US" dirty="0">
                <a:solidFill>
                  <a:srgbClr val="0E0E0E"/>
                </a:solidFill>
                <a:effectLst/>
                <a:latin typeface=".SF NS"/>
              </a:rPr>
              <a:t>One other common approach to measuring utility is by assessing the performance of a machine</a:t>
            </a:r>
          </a:p>
          <a:p>
            <a:r>
              <a:rPr lang="en-US" dirty="0">
                <a:solidFill>
                  <a:srgbClr val="0E0E0E"/>
                </a:solidFill>
                <a:effectLst/>
                <a:latin typeface=".SF NS"/>
              </a:rPr>
              <a:t>learning model trained on the synthetic data compared to one trained on the test set from the original data, and then comparing the results.</a:t>
            </a:r>
          </a:p>
          <a:p>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A visualization of exactly that process can be seen in figure 4.2.</a:t>
            </a:r>
          </a:p>
          <a:p>
            <a:r>
              <a:rPr lang="en-US" dirty="0">
                <a:solidFill>
                  <a:srgbClr val="0E0E0E"/>
                </a:solidFill>
                <a:effectLst/>
                <a:latin typeface=".SF NS"/>
              </a:rPr>
              <a:t>However, although this method provides important insights into the utility of synthetic data, it will not be explicitly</a:t>
            </a:r>
          </a:p>
          <a:p>
            <a:r>
              <a:rPr lang="en-US" dirty="0">
                <a:solidFill>
                  <a:srgbClr val="0E0E0E"/>
                </a:solidFill>
                <a:effectLst/>
                <a:latin typeface=".SF NS"/>
              </a:rPr>
              <a:t>implemented or tested within the scope of this work.</a:t>
            </a:r>
          </a:p>
          <a:p>
            <a:endParaRPr lang="en-US" dirty="0">
              <a:solidFill>
                <a:srgbClr val="0E0E0E"/>
              </a:solidFill>
              <a:effectLst/>
              <a:latin typeface=".SF NS"/>
            </a:endParaRP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13</a:t>
            </a:fld>
            <a:endParaRPr lang="en-US"/>
          </a:p>
        </p:txBody>
      </p:sp>
    </p:spTree>
    <p:extLst>
      <p:ext uri="{BB962C8B-B14F-4D97-AF65-F5344CB8AC3E}">
        <p14:creationId xmlns:p14="http://schemas.microsoft.com/office/powerpoint/2010/main" val="2700355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So for the implementation, we used anaconda to create a virtual environment to properly encapsulate our python code and the packages that we have used for the implementation.</a:t>
            </a:r>
          </a:p>
          <a:p>
            <a:r>
              <a:rPr lang="en-US" dirty="0">
                <a:solidFill>
                  <a:srgbClr val="0E0E0E"/>
                </a:solidFill>
                <a:effectLst/>
                <a:latin typeface=".SF NS"/>
              </a:rPr>
              <a:t>Popular python packages such as pandas, </a:t>
            </a:r>
            <a:r>
              <a:rPr lang="en-US" dirty="0" err="1">
                <a:solidFill>
                  <a:srgbClr val="0E0E0E"/>
                </a:solidFill>
                <a:effectLst/>
                <a:latin typeface=".SF NS"/>
              </a:rPr>
              <a:t>numpy</a:t>
            </a:r>
            <a:r>
              <a:rPr lang="en-US" dirty="0">
                <a:solidFill>
                  <a:srgbClr val="0E0E0E"/>
                </a:solidFill>
                <a:effectLst/>
                <a:latin typeface=".SF NS"/>
              </a:rPr>
              <a:t>, </a:t>
            </a:r>
            <a:r>
              <a:rPr lang="en-US" dirty="0" err="1">
                <a:solidFill>
                  <a:srgbClr val="0E0E0E"/>
                </a:solidFill>
                <a:effectLst/>
                <a:latin typeface=".SF NS"/>
              </a:rPr>
              <a:t>scipy</a:t>
            </a:r>
            <a:r>
              <a:rPr lang="en-US" dirty="0">
                <a:solidFill>
                  <a:srgbClr val="0E0E0E"/>
                </a:solidFill>
                <a:effectLst/>
                <a:latin typeface=".SF NS"/>
              </a:rPr>
              <a:t> and </a:t>
            </a:r>
            <a:r>
              <a:rPr lang="en-US" dirty="0" err="1">
                <a:solidFill>
                  <a:srgbClr val="0E0E0E"/>
                </a:solidFill>
                <a:effectLst/>
                <a:latin typeface=".SF NS"/>
              </a:rPr>
              <a:t>sklearn</a:t>
            </a:r>
            <a:r>
              <a:rPr lang="en-US" dirty="0">
                <a:solidFill>
                  <a:srgbClr val="0E0E0E"/>
                </a:solidFill>
                <a:effectLst/>
                <a:latin typeface=".SF NS"/>
              </a:rPr>
              <a:t> and so on, were used to handle the datasets in our code.</a:t>
            </a:r>
          </a:p>
          <a:p>
            <a:endParaRPr lang="en-US" dirty="0">
              <a:solidFill>
                <a:srgbClr val="0E0E0E"/>
              </a:solidFill>
              <a:effectLst/>
              <a:latin typeface=".SF NS"/>
            </a:endParaRPr>
          </a:p>
          <a:p>
            <a:r>
              <a:rPr lang="en-US" dirty="0">
                <a:solidFill>
                  <a:srgbClr val="0E0E0E"/>
                </a:solidFill>
                <a:effectLst/>
                <a:latin typeface=".SF NS"/>
              </a:rPr>
              <a:t>So the user first reads in the data and if desired, can create test-and train datasets out of it which randomly splits the dataset based on its size.</a:t>
            </a:r>
          </a:p>
          <a:p>
            <a:r>
              <a:rPr lang="en-US" dirty="0">
                <a:solidFill>
                  <a:srgbClr val="0E0E0E"/>
                </a:solidFill>
                <a:effectLst/>
                <a:latin typeface=".SF NS"/>
              </a:rPr>
              <a:t>Then, the user is able to create synthetic data with the help of the 6 different synthesizers as seen on the right.</a:t>
            </a:r>
          </a:p>
        </p:txBody>
      </p:sp>
      <p:sp>
        <p:nvSpPr>
          <p:cNvPr id="4" name="Slide Number Placeholder 3"/>
          <p:cNvSpPr>
            <a:spLocks noGrp="1"/>
          </p:cNvSpPr>
          <p:nvPr>
            <p:ph type="sldNum" sz="quarter" idx="5"/>
          </p:nvPr>
        </p:nvSpPr>
        <p:spPr/>
        <p:txBody>
          <a:bodyPr/>
          <a:lstStyle/>
          <a:p>
            <a:fld id="{922F8DA5-2580-A642-AC24-2965FA3A92F8}" type="slidenum">
              <a:rPr lang="en-US" smtClean="0"/>
              <a:t>14</a:t>
            </a:fld>
            <a:endParaRPr lang="en-US"/>
          </a:p>
        </p:txBody>
      </p:sp>
    </p:spTree>
    <p:extLst>
      <p:ext uri="{BB962C8B-B14F-4D97-AF65-F5344CB8AC3E}">
        <p14:creationId xmlns:p14="http://schemas.microsoft.com/office/powerpoint/2010/main" val="2644976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The numerical columns can then be normalized and the categorical columns can be One Hot encoded. For some metrics, it is necessary to encode and normalize the data, for others it is not necessary.</a:t>
            </a:r>
          </a:p>
          <a:p>
            <a:r>
              <a:rPr lang="en-US" dirty="0">
                <a:solidFill>
                  <a:srgbClr val="0E0E0E"/>
                </a:solidFill>
                <a:effectLst/>
                <a:latin typeface=".SF NS"/>
              </a:rPr>
              <a:t>After that, all utility and privacy metrics as seen on the slide can be applied.</a:t>
            </a:r>
          </a:p>
        </p:txBody>
      </p:sp>
      <p:sp>
        <p:nvSpPr>
          <p:cNvPr id="4" name="Slide Number Placeholder 3"/>
          <p:cNvSpPr>
            <a:spLocks noGrp="1"/>
          </p:cNvSpPr>
          <p:nvPr>
            <p:ph type="sldNum" sz="quarter" idx="5"/>
          </p:nvPr>
        </p:nvSpPr>
        <p:spPr/>
        <p:txBody>
          <a:bodyPr/>
          <a:lstStyle/>
          <a:p>
            <a:fld id="{922F8DA5-2580-A642-AC24-2965FA3A92F8}" type="slidenum">
              <a:rPr lang="en-US" smtClean="0"/>
              <a:t>15</a:t>
            </a:fld>
            <a:endParaRPr lang="en-US"/>
          </a:p>
        </p:txBody>
      </p:sp>
    </p:spTree>
    <p:extLst>
      <p:ext uri="{BB962C8B-B14F-4D97-AF65-F5344CB8AC3E}">
        <p14:creationId xmlns:p14="http://schemas.microsoft.com/office/powerpoint/2010/main" val="35014102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The first dataset is the diabetes dataset and has 768 rows. That dataset is originally</a:t>
            </a:r>
          </a:p>
          <a:p>
            <a:r>
              <a:rPr lang="en-US" dirty="0">
                <a:solidFill>
                  <a:srgbClr val="0E0E0E"/>
                </a:solidFill>
                <a:effectLst/>
                <a:latin typeface=".SF NS"/>
              </a:rPr>
              <a:t>from the ”National Institute of Diabetes and Digestive and Kidney Diseases” and was</a:t>
            </a:r>
          </a:p>
          <a:p>
            <a:r>
              <a:rPr lang="en-US" dirty="0">
                <a:solidFill>
                  <a:srgbClr val="0E0E0E"/>
                </a:solidFill>
                <a:effectLst/>
                <a:latin typeface=".SF NS"/>
              </a:rPr>
              <a:t>created to predict whether the patient has diabetes based on other measurements in the dataset. </a:t>
            </a:r>
          </a:p>
          <a:p>
            <a:r>
              <a:rPr lang="en-US" dirty="0">
                <a:solidFill>
                  <a:srgbClr val="0E0E0E"/>
                </a:solidFill>
                <a:effectLst/>
                <a:latin typeface=".SF NS"/>
              </a:rPr>
              <a:t>The features of all datasets can be seen in the last column.</a:t>
            </a:r>
          </a:p>
          <a:p>
            <a:endParaRPr lang="en-US" dirty="0">
              <a:solidFill>
                <a:srgbClr val="0E0E0E"/>
              </a:solidFill>
              <a:effectLst/>
              <a:latin typeface=".SF NS"/>
            </a:endParaRPr>
          </a:p>
          <a:p>
            <a:r>
              <a:rPr lang="en-US" dirty="0">
                <a:solidFill>
                  <a:srgbClr val="0E0E0E"/>
                </a:solidFill>
                <a:effectLst/>
                <a:latin typeface=".SF NS"/>
              </a:rPr>
              <a:t>((It includes the number of pregnancies the patient has had, glucose, blood pressure, </a:t>
            </a:r>
            <a:r>
              <a:rPr lang="en-US" dirty="0" err="1">
                <a:solidFill>
                  <a:srgbClr val="0E0E0E"/>
                </a:solidFill>
                <a:effectLst/>
                <a:latin typeface=".SF NS"/>
              </a:rPr>
              <a:t>skinthickness</a:t>
            </a:r>
            <a:r>
              <a:rPr lang="en-US" dirty="0">
                <a:solidFill>
                  <a:srgbClr val="0E0E0E"/>
                </a:solidFill>
                <a:effectLst/>
                <a:latin typeface=".SF NS"/>
              </a:rPr>
              <a:t> and insulin measurements, </a:t>
            </a:r>
            <a:r>
              <a:rPr lang="en-US" dirty="0" err="1">
                <a:solidFill>
                  <a:srgbClr val="0E0E0E"/>
                </a:solidFill>
                <a:effectLst/>
                <a:latin typeface=".SF NS"/>
              </a:rPr>
              <a:t>aswell</a:t>
            </a:r>
            <a:r>
              <a:rPr lang="en-US" dirty="0">
                <a:solidFill>
                  <a:srgbClr val="0E0E0E"/>
                </a:solidFill>
                <a:effectLst/>
                <a:latin typeface=".SF NS"/>
              </a:rPr>
              <a:t> as the </a:t>
            </a:r>
            <a:r>
              <a:rPr lang="en-US" dirty="0" err="1">
                <a:solidFill>
                  <a:srgbClr val="0E0E0E"/>
                </a:solidFill>
                <a:effectLst/>
                <a:latin typeface=".SF NS"/>
              </a:rPr>
              <a:t>bmi</a:t>
            </a:r>
            <a:r>
              <a:rPr lang="en-US" dirty="0">
                <a:solidFill>
                  <a:srgbClr val="0E0E0E"/>
                </a:solidFill>
                <a:effectLst/>
                <a:latin typeface=".SF NS"/>
              </a:rPr>
              <a:t> to which degree the patient has diabetes, the age and the outcome column indicates if the patient has diabetes or not.))</a:t>
            </a:r>
          </a:p>
          <a:p>
            <a:endParaRPr lang="en-US" dirty="0">
              <a:solidFill>
                <a:srgbClr val="0E0E0E"/>
              </a:solidFill>
              <a:effectLst/>
              <a:latin typeface=".SF NS"/>
            </a:endParaRPr>
          </a:p>
          <a:p>
            <a:endParaRPr lang="en-US" dirty="0">
              <a:solidFill>
                <a:srgbClr val="0E0E0E"/>
              </a:solidFill>
              <a:effectLst/>
              <a:latin typeface=".SF NS"/>
            </a:endParaRPr>
          </a:p>
          <a:p>
            <a:r>
              <a:rPr lang="en-US" dirty="0">
                <a:solidFill>
                  <a:srgbClr val="0E0E0E"/>
                </a:solidFill>
                <a:effectLst/>
                <a:latin typeface=".SF NS"/>
              </a:rPr>
              <a:t>The second dataset is the ”Risk Factors for Cardiovascular Heart Disease” and has</a:t>
            </a:r>
          </a:p>
          <a:p>
            <a:r>
              <a:rPr lang="en-US" dirty="0">
                <a:solidFill>
                  <a:srgbClr val="0E0E0E"/>
                </a:solidFill>
                <a:effectLst/>
                <a:latin typeface=".SF NS"/>
              </a:rPr>
              <a:t>70’000 rows. This dataset contains information on risk factors for heart disease.</a:t>
            </a:r>
          </a:p>
          <a:p>
            <a:endParaRPr lang="en-US" dirty="0">
              <a:solidFill>
                <a:srgbClr val="0E0E0E"/>
              </a:solidFill>
              <a:effectLst/>
              <a:latin typeface=".SF NS"/>
            </a:endParaRPr>
          </a:p>
          <a:p>
            <a:r>
              <a:rPr lang="en-US" dirty="0">
                <a:solidFill>
                  <a:srgbClr val="0E0E0E"/>
                </a:solidFill>
                <a:effectLst/>
                <a:latin typeface=".SF NS"/>
              </a:rPr>
              <a:t>((and</a:t>
            </a:r>
          </a:p>
          <a:p>
            <a:r>
              <a:rPr lang="en-US" dirty="0">
                <a:solidFill>
                  <a:srgbClr val="0E0E0E"/>
                </a:solidFill>
                <a:effectLst/>
                <a:latin typeface=".SF NS"/>
              </a:rPr>
              <a:t>includes the following columns:</a:t>
            </a:r>
          </a:p>
          <a:p>
            <a:r>
              <a:rPr lang="en-US" dirty="0">
                <a:solidFill>
                  <a:srgbClr val="0E0E0E"/>
                </a:solidFill>
                <a:effectLst/>
                <a:latin typeface=".SF NS"/>
              </a:rPr>
              <a:t>The age, gender, weight and height, some blood pressure cholesterol, and glucose measurements, and if the patient smokes, drinks alcohol and is active. The last column indicates if a cardiovascular disease is present or not.))</a:t>
            </a:r>
          </a:p>
          <a:p>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For the last dataset that we have chosen to test our framework with, is the “</a:t>
            </a:r>
            <a:r>
              <a:rPr lang="en-US" b="1" dirty="0"/>
              <a:t>Medical Cost Personal Datasets </a:t>
            </a:r>
            <a:r>
              <a:rPr lang="en-US" dirty="0">
                <a:solidFill>
                  <a:srgbClr val="0E0E0E"/>
                </a:solidFill>
                <a:effectLst/>
                <a:latin typeface=".SF NS"/>
              </a:rPr>
              <a:t>“and has 1’338 records.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All three datasets have </a:t>
            </a:r>
            <a:r>
              <a:rPr lang="en-US" dirty="0" err="1">
                <a:solidFill>
                  <a:srgbClr val="0E0E0E"/>
                </a:solidFill>
                <a:effectLst/>
                <a:latin typeface=".SF NS"/>
              </a:rPr>
              <a:t>ints</a:t>
            </a:r>
            <a:r>
              <a:rPr lang="en-US" dirty="0">
                <a:solidFill>
                  <a:srgbClr val="0E0E0E"/>
                </a:solidFill>
                <a:effectLst/>
                <a:latin typeface=".SF NS"/>
              </a:rPr>
              <a:t>, floats, Booleans, but only the cardio and insurance dataset have categorical columns.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(The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following columns, such as age, sex, the </a:t>
            </a:r>
            <a:r>
              <a:rPr lang="en-US" dirty="0" err="1">
                <a:solidFill>
                  <a:srgbClr val="0E0E0E"/>
                </a:solidFill>
                <a:effectLst/>
                <a:latin typeface=".SF NS"/>
              </a:rPr>
              <a:t>bmi</a:t>
            </a:r>
            <a:r>
              <a:rPr lang="en-US" dirty="0">
                <a:solidFill>
                  <a:srgbClr val="0E0E0E"/>
                </a:solidFill>
                <a:effectLst/>
                <a:latin typeface=".SF NS"/>
              </a:rPr>
              <a:t>, number of children the primary beneficiary has, if the patient is a smoker or not, the residential region and the amount of medical bills issued by the insurance.)</a:t>
            </a:r>
          </a:p>
        </p:txBody>
      </p:sp>
      <p:sp>
        <p:nvSpPr>
          <p:cNvPr id="4" name="Slide Number Placeholder 3"/>
          <p:cNvSpPr>
            <a:spLocks noGrp="1"/>
          </p:cNvSpPr>
          <p:nvPr>
            <p:ph type="sldNum" sz="quarter" idx="5"/>
          </p:nvPr>
        </p:nvSpPr>
        <p:spPr/>
        <p:txBody>
          <a:bodyPr/>
          <a:lstStyle/>
          <a:p>
            <a:fld id="{922F8DA5-2580-A642-AC24-2965FA3A92F8}" type="slidenum">
              <a:rPr lang="en-US" smtClean="0"/>
              <a:t>16</a:t>
            </a:fld>
            <a:endParaRPr lang="en-US"/>
          </a:p>
        </p:txBody>
      </p:sp>
    </p:spTree>
    <p:extLst>
      <p:ext uri="{BB962C8B-B14F-4D97-AF65-F5344CB8AC3E}">
        <p14:creationId xmlns:p14="http://schemas.microsoft.com/office/powerpoint/2010/main" val="3836274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For the evaluation part, the user is able to create the most intuitive plots to observe the distributions of each attribute of the synthetic data compared to the original data.</a:t>
            </a:r>
          </a:p>
          <a:p>
            <a:endParaRPr lang="en-US" dirty="0">
              <a:solidFill>
                <a:srgbClr val="0E0E0E"/>
              </a:solidFill>
              <a:effectLst/>
              <a:latin typeface=".SF NS"/>
            </a:endParaRPr>
          </a:p>
          <a:p>
            <a:r>
              <a:rPr lang="en-US" dirty="0">
                <a:solidFill>
                  <a:srgbClr val="0E0E0E"/>
                </a:solidFill>
                <a:effectLst/>
                <a:latin typeface=".SF NS"/>
              </a:rPr>
              <a:t>In this example, the column distributions of the diabetes dataset are plotted and the blue line corresponds to the original data and the red line to the synthetic data.</a:t>
            </a:r>
          </a:p>
        </p:txBody>
      </p:sp>
      <p:sp>
        <p:nvSpPr>
          <p:cNvPr id="4" name="Slide Number Placeholder 3"/>
          <p:cNvSpPr>
            <a:spLocks noGrp="1"/>
          </p:cNvSpPr>
          <p:nvPr>
            <p:ph type="sldNum" sz="quarter" idx="5"/>
          </p:nvPr>
        </p:nvSpPr>
        <p:spPr/>
        <p:txBody>
          <a:bodyPr/>
          <a:lstStyle/>
          <a:p>
            <a:fld id="{922F8DA5-2580-A642-AC24-2965FA3A92F8}" type="slidenum">
              <a:rPr lang="en-US" smtClean="0"/>
              <a:t>17</a:t>
            </a:fld>
            <a:endParaRPr lang="en-US"/>
          </a:p>
        </p:txBody>
      </p:sp>
    </p:spTree>
    <p:extLst>
      <p:ext uri="{BB962C8B-B14F-4D97-AF65-F5344CB8AC3E}">
        <p14:creationId xmlns:p14="http://schemas.microsoft.com/office/powerpoint/2010/main" val="7452569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Another possible plot is the pairwise attribute distribution of a dataset, such as the diabetes dataset as seen in this example.</a:t>
            </a:r>
          </a:p>
          <a:p>
            <a:endParaRPr lang="en-US" dirty="0">
              <a:solidFill>
                <a:srgbClr val="0E0E0E"/>
              </a:solidFill>
              <a:effectLst/>
              <a:latin typeface=".SF NS"/>
            </a:endParaRPr>
          </a:p>
          <a:p>
            <a:r>
              <a:rPr lang="en-US" dirty="0">
                <a:solidFill>
                  <a:srgbClr val="0E0E0E"/>
                </a:solidFill>
                <a:effectLst/>
                <a:latin typeface=".SF NS"/>
              </a:rPr>
              <a:t>In this plot, the blue lines and dots again correspond to the original data.</a:t>
            </a:r>
          </a:p>
        </p:txBody>
      </p:sp>
      <p:sp>
        <p:nvSpPr>
          <p:cNvPr id="4" name="Slide Number Placeholder 3"/>
          <p:cNvSpPr>
            <a:spLocks noGrp="1"/>
          </p:cNvSpPr>
          <p:nvPr>
            <p:ph type="sldNum" sz="quarter" idx="5"/>
          </p:nvPr>
        </p:nvSpPr>
        <p:spPr/>
        <p:txBody>
          <a:bodyPr/>
          <a:lstStyle/>
          <a:p>
            <a:fld id="{922F8DA5-2580-A642-AC24-2965FA3A92F8}" type="slidenum">
              <a:rPr lang="en-US" smtClean="0"/>
              <a:t>18</a:t>
            </a:fld>
            <a:endParaRPr lang="en-US"/>
          </a:p>
        </p:txBody>
      </p:sp>
    </p:spTree>
    <p:extLst>
      <p:ext uri="{BB962C8B-B14F-4D97-AF65-F5344CB8AC3E}">
        <p14:creationId xmlns:p14="http://schemas.microsoft.com/office/powerpoint/2010/main" val="36329770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To have a closer look at the final scores of the privacy metrics, here you can see the two tables we have created for each dataset, but here we have chosen the ones for the cardio dataset.</a:t>
            </a:r>
          </a:p>
          <a:p>
            <a:r>
              <a:rPr lang="en-US" dirty="0">
                <a:solidFill>
                  <a:srgbClr val="0E0E0E"/>
                </a:solidFill>
                <a:effectLst/>
                <a:latin typeface=".SF NS"/>
              </a:rPr>
              <a:t>But in more detail, in the upper table, we can for example look at the DCR column and compare the values of each row with </a:t>
            </a:r>
            <a:r>
              <a:rPr lang="en-US" dirty="0" err="1">
                <a:solidFill>
                  <a:srgbClr val="0E0E0E"/>
                </a:solidFill>
                <a:effectLst/>
                <a:latin typeface=".SF NS"/>
              </a:rPr>
              <a:t>eachother</a:t>
            </a:r>
            <a:r>
              <a:rPr lang="en-US" dirty="0">
                <a:solidFill>
                  <a:srgbClr val="0E0E0E"/>
                </a:solidFill>
                <a:effectLst/>
                <a:latin typeface=".SF NS"/>
              </a:rPr>
              <a:t>. In this example, the synthetic data generated with the Gaussian Mixture Model</a:t>
            </a:r>
          </a:p>
          <a:p>
            <a:r>
              <a:rPr lang="en-US" dirty="0">
                <a:solidFill>
                  <a:srgbClr val="0E0E0E"/>
                </a:solidFill>
                <a:effectLst/>
                <a:latin typeface=".SF NS"/>
              </a:rPr>
              <a:t>has the highest DCR value for the cardio dataset with 0.1635</a:t>
            </a:r>
          </a:p>
          <a:p>
            <a:r>
              <a:rPr lang="en-US" dirty="0">
                <a:solidFill>
                  <a:srgbClr val="0E0E0E"/>
                </a:solidFill>
                <a:effectLst/>
                <a:latin typeface=".SF NS"/>
              </a:rPr>
              <a:t>which shows us that that synthetic dataset has the biggest distance between the original and synthetic data samples.</a:t>
            </a:r>
          </a:p>
          <a:p>
            <a:endParaRPr lang="en-US" dirty="0">
              <a:solidFill>
                <a:srgbClr val="0E0E0E"/>
              </a:solidFill>
              <a:effectLst/>
              <a:latin typeface=".SF NS"/>
            </a:endParaRPr>
          </a:p>
          <a:p>
            <a:r>
              <a:rPr lang="en-US" dirty="0">
                <a:solidFill>
                  <a:srgbClr val="0E0E0E"/>
                </a:solidFill>
                <a:effectLst/>
                <a:latin typeface=".SF NS"/>
              </a:rPr>
              <a:t>And for example in the lower table in the Inference Risk Column, the highest risk comes from the synthetic data generated with the random model, which makes sense because that one simply samples from the original dataset.</a:t>
            </a: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19</a:t>
            </a:fld>
            <a:endParaRPr lang="en-US"/>
          </a:p>
        </p:txBody>
      </p:sp>
    </p:spTree>
    <p:extLst>
      <p:ext uri="{BB962C8B-B14F-4D97-AF65-F5344CB8AC3E}">
        <p14:creationId xmlns:p14="http://schemas.microsoft.com/office/powerpoint/2010/main" val="403924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will quickly have a look at the introduction and background,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will have a look at the related work.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that, we will show you the design of our framework and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have implemented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at the end, we will go into the evaluation and the conclusion of this thesis.</a:t>
            </a:r>
            <a:endParaRPr lang="en-US" b="0" i="0" dirty="0">
              <a:solidFill>
                <a:srgbClr val="11111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11111"/>
              </a:solidFill>
              <a:effectLst/>
              <a:latin typeface="-apple-system"/>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2</a:t>
            </a:fld>
            <a:endParaRPr lang="en-US"/>
          </a:p>
        </p:txBody>
      </p:sp>
    </p:spTree>
    <p:extLst>
      <p:ext uri="{BB962C8B-B14F-4D97-AF65-F5344CB8AC3E}">
        <p14:creationId xmlns:p14="http://schemas.microsoft.com/office/powerpoint/2010/main" val="27640486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For the utility scores, we have also created a table for each utility metric.</a:t>
            </a:r>
          </a:p>
          <a:p>
            <a:r>
              <a:rPr lang="en-US" dirty="0">
                <a:solidFill>
                  <a:srgbClr val="0E0E0E"/>
                </a:solidFill>
                <a:effectLst/>
                <a:latin typeface=".SF NS"/>
              </a:rPr>
              <a:t>For example, in here, we can see that the Wasserstein distance is the biggest between the original data and the synthetic data generated with the CTGAN, which indicates that the cost of transforming the original distribution into the synthetic distribution is the highest among all.</a:t>
            </a:r>
          </a:p>
          <a:p>
            <a:endParaRPr lang="en-US" dirty="0">
              <a:solidFill>
                <a:srgbClr val="0E0E0E"/>
              </a:solidFill>
              <a:effectLst/>
              <a:latin typeface=".SF NS"/>
            </a:endParaRPr>
          </a:p>
          <a:p>
            <a:r>
              <a:rPr lang="en-US" dirty="0">
                <a:solidFill>
                  <a:srgbClr val="0E0E0E"/>
                </a:solidFill>
                <a:effectLst/>
                <a:latin typeface=".SF NS"/>
              </a:rPr>
              <a:t>And at the bottom, an example plot is given with the plot of each mean for all original dataset columns compared to all other synthetic dataset columns.</a:t>
            </a:r>
          </a:p>
          <a:p>
            <a:r>
              <a:rPr lang="en-US" dirty="0">
                <a:solidFill>
                  <a:srgbClr val="0E0E0E"/>
                </a:solidFill>
                <a:effectLst/>
                <a:latin typeface=".SF NS"/>
              </a:rPr>
              <a:t>There are also other plots that can be created, for the median, variance, the mutual information or the correlations for example, but those plots can all be found in the </a:t>
            </a:r>
            <a:r>
              <a:rPr lang="en-US" dirty="0" err="1">
                <a:solidFill>
                  <a:srgbClr val="0E0E0E"/>
                </a:solidFill>
                <a:effectLst/>
                <a:latin typeface=".SF NS"/>
              </a:rPr>
              <a:t>github</a:t>
            </a:r>
            <a:r>
              <a:rPr lang="en-US" dirty="0">
                <a:solidFill>
                  <a:srgbClr val="0E0E0E"/>
                </a:solidFill>
                <a:effectLst/>
                <a:latin typeface=".SF NS"/>
              </a:rPr>
              <a:t> repository.</a:t>
            </a: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20</a:t>
            </a:fld>
            <a:endParaRPr lang="en-US"/>
          </a:p>
        </p:txBody>
      </p:sp>
    </p:spTree>
    <p:extLst>
      <p:ext uri="{BB962C8B-B14F-4D97-AF65-F5344CB8AC3E}">
        <p14:creationId xmlns:p14="http://schemas.microsoft.com/office/powerpoint/2010/main" val="3652439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F2DDCC"/>
                </a:solidFill>
                <a:effectLst/>
                <a:latin typeface="Ginto"/>
              </a:rPr>
              <a:t>So to quickly summarize everything and conclude this thesis:</a:t>
            </a:r>
          </a:p>
          <a:p>
            <a:pPr algn="l"/>
            <a:r>
              <a:rPr lang="en-US" b="0" i="0" dirty="0">
                <a:solidFill>
                  <a:srgbClr val="F2DDCC"/>
                </a:solidFill>
                <a:effectLst/>
                <a:latin typeface="Ginto"/>
              </a:rPr>
              <a:t>The initial phase was about examining different metrics and methods available to assess the level of privacy preservation in synthetic datasets using generative AI. </a:t>
            </a:r>
          </a:p>
          <a:p>
            <a:pPr algn="l"/>
            <a:endParaRPr lang="en-US" b="0" i="0" dirty="0">
              <a:solidFill>
                <a:srgbClr val="F2DDCC"/>
              </a:solidFill>
              <a:effectLst/>
              <a:latin typeface="Ginto"/>
            </a:endParaRPr>
          </a:p>
          <a:p>
            <a:pPr algn="l"/>
            <a:r>
              <a:rPr lang="en-US" b="0" i="0" dirty="0">
                <a:solidFill>
                  <a:srgbClr val="F2DDCC"/>
                </a:solidFill>
                <a:effectLst/>
                <a:latin typeface="Ginto"/>
              </a:rPr>
              <a:t>We then researched, categorized, and chose privacy and utility metrics for final implementation, and designed and implemented the framework.</a:t>
            </a:r>
          </a:p>
          <a:p>
            <a:pPr algn="l"/>
            <a:endParaRPr lang="en-US" b="0" i="0" dirty="0">
              <a:solidFill>
                <a:srgbClr val="F2DDCC"/>
              </a:solidFill>
              <a:effectLst/>
              <a:latin typeface="Ginto"/>
            </a:endParaRPr>
          </a:p>
          <a:p>
            <a:pPr algn="l"/>
            <a:r>
              <a:rPr lang="en-US" b="0" i="0" dirty="0">
                <a:solidFill>
                  <a:srgbClr val="F2DDCC"/>
                </a:solidFill>
                <a:effectLst/>
                <a:latin typeface="Ginto"/>
              </a:rPr>
              <a:t>For evaluation, we picked three healthcare datasets and applied six different models to generate synthetic data. </a:t>
            </a:r>
          </a:p>
          <a:p>
            <a:pPr algn="l"/>
            <a:r>
              <a:rPr lang="en-US" b="0" i="0" dirty="0">
                <a:solidFill>
                  <a:srgbClr val="F2DDCC"/>
                </a:solidFill>
                <a:effectLst/>
                <a:latin typeface="Ginto"/>
              </a:rPr>
              <a:t>These synthetic datasets were then evaluated using the implemented privacy and utility metrics. The main challenge is interpreting results—if we look at a column from the results table, it doesn’t necessarily indicate that one model is better than another only based on one metric.</a:t>
            </a:r>
          </a:p>
          <a:p>
            <a:pPr algn="l"/>
            <a:r>
              <a:rPr lang="en-US" b="0" i="0" dirty="0">
                <a:solidFill>
                  <a:srgbClr val="F2DDCC"/>
                </a:solidFill>
                <a:effectLst/>
                <a:latin typeface="Ginto"/>
              </a:rPr>
              <a:t>So comparing how models perform across different datasets is complicated and not straightforward. This requires a lot of testing and trying out different approaches, which can be time-consuming and demand a lot of computational power.</a:t>
            </a:r>
          </a:p>
          <a:p>
            <a:pPr algn="l"/>
            <a:endParaRPr lang="en-US" b="0" i="0" dirty="0">
              <a:solidFill>
                <a:srgbClr val="F2DDCC"/>
              </a:solidFill>
              <a:effectLst/>
              <a:latin typeface="Ginto"/>
            </a:endParaRPr>
          </a:p>
          <a:p>
            <a:pPr algn="l"/>
            <a:r>
              <a:rPr lang="en-US" b="0" i="0" dirty="0">
                <a:solidFill>
                  <a:srgbClr val="F2DDCC"/>
                </a:solidFill>
                <a:effectLst/>
                <a:latin typeface="Ginto"/>
              </a:rPr>
              <a:t>So for future work, it is crucial to explore and quantify the balance between utility and privacy, and assess which generative AI models suit specific datasets best. Also,</a:t>
            </a:r>
          </a:p>
          <a:p>
            <a:pPr algn="l"/>
            <a:r>
              <a:rPr lang="en-US" b="0" i="0" dirty="0">
                <a:solidFill>
                  <a:srgbClr val="F2DDCC"/>
                </a:solidFill>
                <a:effectLst/>
                <a:latin typeface="Ginto"/>
              </a:rPr>
              <a:t>Optimizing workload-heavy algorithms and evaluating the privacy preservation of unstructured data (e.g., text, images) are important parts that could be worked on in the future.</a:t>
            </a:r>
            <a:endParaRPr lang="en-US" dirty="0">
              <a:solidFill>
                <a:srgbClr val="0E0E0E"/>
              </a:solidFill>
              <a:effectLst/>
              <a:latin typeface=".SF NS"/>
            </a:endParaRP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21</a:t>
            </a:fld>
            <a:endParaRPr lang="en-US"/>
          </a:p>
        </p:txBody>
      </p:sp>
    </p:spTree>
    <p:extLst>
      <p:ext uri="{BB962C8B-B14F-4D97-AF65-F5344CB8AC3E}">
        <p14:creationId xmlns:p14="http://schemas.microsoft.com/office/powerpoint/2010/main" val="17807634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2F8DA5-2580-A642-AC24-2965FA3A92F8}" type="slidenum">
              <a:rPr lang="en-US" smtClean="0"/>
              <a:t>22</a:t>
            </a:fld>
            <a:endParaRPr lang="en-US"/>
          </a:p>
        </p:txBody>
      </p:sp>
    </p:spTree>
    <p:extLst>
      <p:ext uri="{BB962C8B-B14F-4D97-AF65-F5344CB8AC3E}">
        <p14:creationId xmlns:p14="http://schemas.microsoft.com/office/powerpoint/2010/main" val="220642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So, with the introduction of regulations like GDPR, the General Data Protection Regulation, data privacy is more critical than ever. Synthetic data has been proposed as a solution that can help protect privacy by generating fake data. </a:t>
            </a:r>
            <a:endParaRPr lang="en-US" sz="1200" dirty="0">
              <a:effectLst/>
              <a:latin typeface="Times New Roman" panose="02020603050405020304" pitchFamily="18" charset="0"/>
              <a:ea typeface="Times New Roman" panose="02020603050405020304" pitchFamily="18" charset="0"/>
            </a:endParaRPr>
          </a:p>
          <a:p>
            <a:r>
              <a:rPr lang="en-US" dirty="0">
                <a:solidFill>
                  <a:srgbClr val="0E0E0E"/>
                </a:solidFill>
                <a:effectLst/>
                <a:latin typeface=".SF NS"/>
              </a:rPr>
              <a:t>Synthetic data plays an important role in sectors such as healthcare, finance, and social sciences. </a:t>
            </a:r>
          </a:p>
          <a:p>
            <a:r>
              <a:rPr lang="en-US" dirty="0">
                <a:solidFill>
                  <a:srgbClr val="0E0E0E"/>
                </a:solidFill>
                <a:effectLst/>
                <a:latin typeface=".SF NS"/>
              </a:rPr>
              <a:t>It allows researchers to perform analysis, share information, and develop algorithms without the ethical and legal challenges of using real personal data. </a:t>
            </a:r>
          </a:p>
          <a:p>
            <a:r>
              <a:rPr lang="en-US" dirty="0">
                <a:solidFill>
                  <a:srgbClr val="0E0E0E"/>
                </a:solidFill>
                <a:effectLst/>
                <a:latin typeface=".SF NS"/>
              </a:rPr>
              <a:t>It can also help to extend datasets, especially when obtaining large, high-quality real datasets is challenging.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However, as the use of synthetic data continues to grow, so do the associated privacy risks. So the question is, if synthetic data really is 100% privacy-preserving?</a:t>
            </a:r>
          </a:p>
        </p:txBody>
      </p:sp>
      <p:sp>
        <p:nvSpPr>
          <p:cNvPr id="4" name="Slide Number Placeholder 3"/>
          <p:cNvSpPr>
            <a:spLocks noGrp="1"/>
          </p:cNvSpPr>
          <p:nvPr>
            <p:ph type="sldNum" sz="quarter" idx="5"/>
          </p:nvPr>
        </p:nvSpPr>
        <p:spPr/>
        <p:txBody>
          <a:bodyPr/>
          <a:lstStyle/>
          <a:p>
            <a:fld id="{922F8DA5-2580-A642-AC24-2965FA3A92F8}" type="slidenum">
              <a:rPr lang="en-US" smtClean="0"/>
              <a:t>3</a:t>
            </a:fld>
            <a:endParaRPr lang="en-US"/>
          </a:p>
        </p:txBody>
      </p:sp>
    </p:spTree>
    <p:extLst>
      <p:ext uri="{BB962C8B-B14F-4D97-AF65-F5344CB8AC3E}">
        <p14:creationId xmlns:p14="http://schemas.microsoft.com/office/powerpoint/2010/main" val="3016728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Here’s a small example. i</a:t>
            </a:r>
            <a:r>
              <a:rPr lang="en-US" b="0" i="0" dirty="0">
                <a:solidFill>
                  <a:srgbClr val="F2DDCC"/>
                </a:solidFill>
                <a:effectLst/>
                <a:latin typeface="Ginto"/>
              </a:rPr>
              <a:t>magine a synthetic data generation model that overfits the data. Essentially, if the synthetic data too closely mimics the original data, it fails to protect the individuals' privacy, as the synthetic records could reveal sensitive information. </a:t>
            </a:r>
          </a:p>
          <a:p>
            <a:r>
              <a:rPr lang="en-US" b="0" i="0" dirty="0">
                <a:solidFill>
                  <a:srgbClr val="F2DDCC"/>
                </a:solidFill>
                <a:effectLst/>
                <a:latin typeface="Ginto"/>
              </a:rPr>
              <a:t>Also underfitted models that do not fully capture the data distribution and are oversimplified can expose sensitive patterns as such models might simply copy real data records.</a:t>
            </a:r>
          </a:p>
          <a:p>
            <a:endParaRPr lang="en-US" b="0" i="0" dirty="0">
              <a:solidFill>
                <a:srgbClr val="F2DDCC"/>
              </a:solidFill>
              <a:effectLst/>
              <a:latin typeface="Ginto"/>
            </a:endParaRPr>
          </a:p>
          <a:p>
            <a:r>
              <a:rPr lang="en-US" b="0" i="0" dirty="0">
                <a:solidFill>
                  <a:srgbClr val="F2DDCC"/>
                </a:solidFill>
                <a:effectLst/>
                <a:latin typeface="Ginto"/>
              </a:rPr>
              <a:t>Therefore, it is necessary not to assume by default that synthetic data is safe.</a:t>
            </a:r>
          </a:p>
          <a:p>
            <a:r>
              <a:rPr lang="en-US" dirty="0">
                <a:solidFill>
                  <a:srgbClr val="0E0E0E"/>
                </a:solidFill>
                <a:effectLst/>
                <a:latin typeface=".SF NS"/>
              </a:rPr>
              <a:t>That leads us to the motivation of our work. </a:t>
            </a:r>
          </a:p>
          <a:p>
            <a:r>
              <a:rPr lang="en-US" dirty="0">
                <a:solidFill>
                  <a:srgbClr val="0E0E0E"/>
                </a:solidFill>
                <a:effectLst/>
                <a:latin typeface=".SF NS"/>
              </a:rPr>
              <a:t>What we propose is a comprehensive framework that assesses the privacy and utility of synthetic data. </a:t>
            </a:r>
          </a:p>
          <a:p>
            <a:r>
              <a:rPr lang="en-US" dirty="0">
                <a:solidFill>
                  <a:srgbClr val="0E0E0E"/>
                </a:solidFill>
                <a:effectLst/>
                <a:latin typeface=".SF NS"/>
              </a:rPr>
              <a:t>We did not invent the metrics or synthesizers included in the framework ourselves, but we designed a python framework that integrates existing methods to provide an evaluation of synthetic data</a:t>
            </a: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4</a:t>
            </a:fld>
            <a:endParaRPr lang="en-US"/>
          </a:p>
        </p:txBody>
      </p:sp>
    </p:spTree>
    <p:extLst>
      <p:ext uri="{BB962C8B-B14F-4D97-AF65-F5344CB8AC3E}">
        <p14:creationId xmlns:p14="http://schemas.microsoft.com/office/powerpoint/2010/main" val="134733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F2DDCC"/>
                </a:solidFill>
                <a:effectLst/>
                <a:latin typeface="Ginto"/>
              </a:rPr>
              <a:t>Synthetic data is essentially artificial data generated to replicate the statistical properties of real data, without being directly collected from actual events or individuals. </a:t>
            </a:r>
          </a:p>
          <a:p>
            <a:pPr algn="l"/>
            <a:r>
              <a:rPr lang="en-US" b="0" i="0" dirty="0">
                <a:solidFill>
                  <a:srgbClr val="F2DDCC"/>
                </a:solidFill>
                <a:effectLst/>
                <a:latin typeface="Ginto"/>
              </a:rPr>
              <a:t>Commonly used methods to generate synthetic data include Generative Adversarial Networks (GANs) and Variational Autoencoders (VAEs).</a:t>
            </a:r>
          </a:p>
          <a:p>
            <a:pPr algn="l"/>
            <a:endParaRPr lang="en-US" b="0" i="0" dirty="0">
              <a:solidFill>
                <a:srgbClr val="F2DDCC"/>
              </a:solidFill>
              <a:effectLst/>
              <a:latin typeface="Ginto"/>
            </a:endParaRPr>
          </a:p>
          <a:p>
            <a:pPr algn="l"/>
            <a:r>
              <a:rPr lang="en-US" b="0" i="0" dirty="0">
                <a:solidFill>
                  <a:srgbClr val="F2DDCC"/>
                </a:solidFill>
                <a:effectLst/>
                <a:latin typeface="Ginto"/>
              </a:rPr>
              <a:t>Although synthetic data generation can be useful in various applications and, in theory, offers a solution to privacy issues by creating data that mirrors the original without directly copying it. </a:t>
            </a:r>
          </a:p>
          <a:p>
            <a:pPr algn="l"/>
            <a:r>
              <a:rPr lang="en-US" b="0" i="0" dirty="0">
                <a:solidFill>
                  <a:srgbClr val="F2DDCC"/>
                </a:solidFill>
                <a:effectLst/>
                <a:latin typeface="Ginto"/>
              </a:rPr>
              <a:t>However, models often face a trade-off between utility (how useful the data is) and privacy (how protected the original data is). </a:t>
            </a:r>
          </a:p>
          <a:p>
            <a:pPr algn="l"/>
            <a:r>
              <a:rPr lang="en-US" b="0" i="0" dirty="0">
                <a:solidFill>
                  <a:srgbClr val="F2DDCC"/>
                </a:solidFill>
                <a:effectLst/>
                <a:latin typeface="Ginto"/>
              </a:rPr>
              <a:t>The utility of synthetic data is essential for its effectiveness in training machine learning models and for other analytical purposes. If the data is too distorted to ensure privacy, its utility can significantly be reduced, which could make the data useless. On the other hand, if synthetic data is too similar to the original it might expose sensitive information.</a:t>
            </a:r>
          </a:p>
          <a:p>
            <a:pPr algn="l"/>
            <a:endParaRPr lang="en-US" b="0" i="0" dirty="0">
              <a:solidFill>
                <a:srgbClr val="F2DDCC"/>
              </a:solidFill>
              <a:effectLst/>
              <a:latin typeface="Gint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F2DDCC"/>
                </a:solidFill>
                <a:effectLst/>
                <a:latin typeface="Ginto"/>
              </a:rPr>
              <a:t>((</a:t>
            </a:r>
            <a:r>
              <a:rPr lang="en-US" dirty="0">
                <a:solidFill>
                  <a:srgbClr val="0E0E0E"/>
                </a:solidFill>
                <a:effectLst/>
                <a:latin typeface=".SF NS"/>
              </a:rPr>
              <a:t>GANs consist of two neural networks—a generator and a discriminator—that compete against each other. The generator creates synthetic data, while the discriminator evaluates it, providing feedback that allows the generator to improve its outputs. This adversarial training enables the generation of high-quality data that closely resembles real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VAEs, on the other hand, rely on an encoder-decoder architecture. The encoder maps the input data to a latent space, from which the decoder generates new data by sampling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from it. VAEs incorporate probabilistic elements through Gaussian distributions, which enable the generation of new data by sampling the latent space and decoding it.</a:t>
            </a:r>
          </a:p>
          <a:p>
            <a:pPr algn="l"/>
            <a:r>
              <a:rPr lang="en-US" b="0" i="0" dirty="0">
                <a:solidFill>
                  <a:srgbClr val="F2DDCC"/>
                </a:solidFill>
                <a:effectLst/>
                <a:latin typeface="Ginto"/>
              </a:rPr>
              <a:t>))</a:t>
            </a:r>
          </a:p>
          <a:p>
            <a:endParaRPr lang="en-US" dirty="0"/>
          </a:p>
        </p:txBody>
      </p:sp>
      <p:sp>
        <p:nvSpPr>
          <p:cNvPr id="4" name="Slide Number Placeholder 3"/>
          <p:cNvSpPr>
            <a:spLocks noGrp="1"/>
          </p:cNvSpPr>
          <p:nvPr>
            <p:ph type="sldNum" sz="quarter" idx="5"/>
          </p:nvPr>
        </p:nvSpPr>
        <p:spPr/>
        <p:txBody>
          <a:bodyPr/>
          <a:lstStyle/>
          <a:p>
            <a:fld id="{922F8DA5-2580-A642-AC24-2965FA3A92F8}" type="slidenum">
              <a:rPr lang="en-US" smtClean="0"/>
              <a:t>5</a:t>
            </a:fld>
            <a:endParaRPr lang="en-US"/>
          </a:p>
        </p:txBody>
      </p:sp>
    </p:spTree>
    <p:extLst>
      <p:ext uri="{BB962C8B-B14F-4D97-AF65-F5344CB8AC3E}">
        <p14:creationId xmlns:p14="http://schemas.microsoft.com/office/powerpoint/2010/main" val="2853886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F2DDCC"/>
                </a:solidFill>
                <a:effectLst/>
                <a:latin typeface="Ginto"/>
              </a:rPr>
              <a:t>Before going into the framework design, we explore the related work on synthetic data generation and its evaluation.</a:t>
            </a:r>
          </a:p>
          <a:p>
            <a:pPr algn="l"/>
            <a:r>
              <a:rPr lang="en-US" b="0" i="0" dirty="0">
                <a:solidFill>
                  <a:srgbClr val="F2DDCC"/>
                </a:solidFill>
                <a:effectLst/>
                <a:latin typeface="Ginto"/>
              </a:rPr>
              <a:t>The field is continuously growing due to increasing concerns about data sharing privacy.</a:t>
            </a:r>
          </a:p>
          <a:p>
            <a:pPr algn="l"/>
            <a:r>
              <a:rPr lang="en-US" b="0" i="0" dirty="0">
                <a:solidFill>
                  <a:srgbClr val="F2DDCC"/>
                </a:solidFill>
                <a:effectLst/>
                <a:latin typeface="Ginto"/>
              </a:rPr>
              <a:t>Several papers have contributed to this field, For instance, Health-GAN introduces the Nearest Neighbor Adversarial Accuracy (NNAA) metric, </a:t>
            </a:r>
          </a:p>
          <a:p>
            <a:pPr algn="l"/>
            <a:r>
              <a:rPr lang="en-US" b="0" i="0" dirty="0">
                <a:solidFill>
                  <a:srgbClr val="F2DDCC"/>
                </a:solidFill>
                <a:effectLst/>
                <a:latin typeface="Ginto"/>
              </a:rPr>
              <a:t>which focuses on maintaining data utility while ensuring privacy, particularly in healthcare datasets. Other research highlights the inherent privacy risks of synthetic data, </a:t>
            </a:r>
          </a:p>
          <a:p>
            <a:pPr algn="l"/>
            <a:r>
              <a:rPr lang="en-US" b="0" i="0" dirty="0">
                <a:solidFill>
                  <a:srgbClr val="F2DDCC"/>
                </a:solidFill>
                <a:effectLst/>
                <a:latin typeface="Ginto"/>
              </a:rPr>
              <a:t>emphasizing the need for thorough evaluation tools to address issues like membership inference attacks (MIAs) and other inference-based attacks.</a:t>
            </a:r>
          </a:p>
          <a:p>
            <a:pPr algn="l"/>
            <a:endParaRPr lang="en-US" b="0" i="0" dirty="0">
              <a:solidFill>
                <a:srgbClr val="F2DDCC"/>
              </a:solidFill>
              <a:effectLst/>
              <a:latin typeface="Ginto"/>
            </a:endParaRPr>
          </a:p>
          <a:p>
            <a:pPr algn="l"/>
            <a:r>
              <a:rPr lang="en-US" b="0" i="0" dirty="0">
                <a:solidFill>
                  <a:srgbClr val="F2DDCC"/>
                </a:solidFill>
                <a:effectLst/>
                <a:latin typeface="Ginto"/>
              </a:rPr>
              <a:t>Some other studies propose metrics for evaluating synthetic data privacy, such as </a:t>
            </a:r>
            <a:r>
              <a:rPr lang="en-US" b="0" i="0" dirty="0" err="1">
                <a:solidFill>
                  <a:srgbClr val="F2DDCC"/>
                </a:solidFill>
                <a:effectLst/>
                <a:latin typeface="Ginto"/>
              </a:rPr>
              <a:t>DiSCO</a:t>
            </a:r>
            <a:r>
              <a:rPr lang="en-US" b="0" i="0" dirty="0">
                <a:solidFill>
                  <a:srgbClr val="F2DDCC"/>
                </a:solidFill>
                <a:effectLst/>
                <a:latin typeface="Ginto"/>
              </a:rPr>
              <a:t> (Disclosive in Synthetic Correct Original) and Replicated </a:t>
            </a:r>
            <a:r>
              <a:rPr lang="en-US" b="0" i="0" dirty="0" err="1">
                <a:solidFill>
                  <a:srgbClr val="F2DDCC"/>
                </a:solidFill>
                <a:effectLst/>
                <a:latin typeface="Ginto"/>
              </a:rPr>
              <a:t>Uniques</a:t>
            </a:r>
            <a:r>
              <a:rPr lang="en-US" b="0" i="0" dirty="0">
                <a:solidFill>
                  <a:srgbClr val="F2DDCC"/>
                </a:solidFill>
                <a:effectLst/>
                <a:latin typeface="Ginto"/>
              </a:rPr>
              <a:t> (</a:t>
            </a:r>
            <a:r>
              <a:rPr lang="en-US" b="0" i="0" dirty="0" err="1">
                <a:solidFill>
                  <a:srgbClr val="F2DDCC"/>
                </a:solidFill>
                <a:effectLst/>
                <a:latin typeface="Ginto"/>
              </a:rPr>
              <a:t>repU</a:t>
            </a:r>
            <a:r>
              <a:rPr lang="en-US" b="0" i="0" dirty="0">
                <a:solidFill>
                  <a:srgbClr val="F2DDCC"/>
                </a:solidFill>
                <a:effectLst/>
                <a:latin typeface="Ginto"/>
              </a:rPr>
              <a:t>). These metrics help quantify how much </a:t>
            </a:r>
          </a:p>
          <a:p>
            <a:pPr algn="l"/>
            <a:r>
              <a:rPr lang="en-US" b="0" i="0" dirty="0">
                <a:solidFill>
                  <a:srgbClr val="F2DDCC"/>
                </a:solidFill>
                <a:effectLst/>
                <a:latin typeface="Ginto"/>
              </a:rPr>
              <a:t>sensitive information from the original dataset is retained in the synthetic data and measure the replication of unique data points. Similarly, other research employs GDPR-based metrics to assess Singling Out, </a:t>
            </a:r>
            <a:r>
              <a:rPr lang="en-US" b="0" i="0" dirty="0" err="1">
                <a:solidFill>
                  <a:srgbClr val="F2DDCC"/>
                </a:solidFill>
                <a:effectLst/>
                <a:latin typeface="Ginto"/>
              </a:rPr>
              <a:t>Linkability</a:t>
            </a:r>
            <a:r>
              <a:rPr lang="en-US" b="0" i="0" dirty="0">
                <a:solidFill>
                  <a:srgbClr val="F2DDCC"/>
                </a:solidFill>
                <a:effectLst/>
                <a:latin typeface="Ginto"/>
              </a:rPr>
              <a:t>, and Inference risks, which are important indicators of effective anonymization.</a:t>
            </a:r>
          </a:p>
          <a:p>
            <a:pPr algn="l"/>
            <a:endParaRPr lang="en-US" b="0" i="0" dirty="0">
              <a:solidFill>
                <a:srgbClr val="F2DDCC"/>
              </a:solidFill>
              <a:effectLst/>
              <a:latin typeface="Ginto"/>
            </a:endParaRPr>
          </a:p>
          <a:p>
            <a:pPr algn="l"/>
            <a:r>
              <a:rPr lang="en-US" b="0" i="0" dirty="0">
                <a:solidFill>
                  <a:srgbClr val="F2DDCC"/>
                </a:solidFill>
                <a:effectLst/>
                <a:latin typeface="Ginto"/>
              </a:rPr>
              <a:t>Despite these advancements, there remains a significant research gap in the field: the lack of a comprehensive framework that integrates various metrics from these </a:t>
            </a:r>
          </a:p>
          <a:p>
            <a:pPr algn="l"/>
            <a:r>
              <a:rPr lang="en-US" b="0" i="0" dirty="0">
                <a:solidFill>
                  <a:srgbClr val="F2DDCC"/>
                </a:solidFill>
                <a:effectLst/>
                <a:latin typeface="Ginto"/>
              </a:rPr>
              <a:t>papers to provide an evaluation of synthetic data. Many studies evaluating synthetic data tend to focus on only a limited set of metrics, such as only the DCR or NNDR, but still</a:t>
            </a:r>
          </a:p>
          <a:p>
            <a:pPr algn="l"/>
            <a:r>
              <a:rPr lang="en-US" b="0" i="0" dirty="0">
                <a:solidFill>
                  <a:srgbClr val="F2DDCC"/>
                </a:solidFill>
                <a:effectLst/>
                <a:latin typeface="Ginto"/>
              </a:rPr>
              <a:t>the issue of balancing privacy and utility in synthetic data generation is complex.</a:t>
            </a:r>
          </a:p>
          <a:p>
            <a:pPr algn="l"/>
            <a:r>
              <a:rPr lang="en-US" b="0" i="0" dirty="0">
                <a:solidFill>
                  <a:srgbClr val="F2DDCC"/>
                </a:solidFill>
                <a:effectLst/>
                <a:latin typeface="Ginto"/>
              </a:rPr>
              <a:t>Our work aims to bridge this gap by designing and implementing a Python-based framework that combines different privacy and utility metrics. </a:t>
            </a:r>
          </a:p>
          <a:p>
            <a:pPr algn="l"/>
            <a:endParaRPr lang="en-US" b="0" i="0" dirty="0">
              <a:solidFill>
                <a:srgbClr val="F2DDCC"/>
              </a:solidFill>
              <a:effectLst/>
              <a:latin typeface="Ginto"/>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6</a:t>
            </a:fld>
            <a:endParaRPr lang="en-US"/>
          </a:p>
        </p:txBody>
      </p:sp>
    </p:spTree>
    <p:extLst>
      <p:ext uri="{BB962C8B-B14F-4D97-AF65-F5344CB8AC3E}">
        <p14:creationId xmlns:p14="http://schemas.microsoft.com/office/powerpoint/2010/main" val="3260809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That leads us to our framework design.</a:t>
            </a:r>
          </a:p>
          <a:p>
            <a:r>
              <a:rPr lang="en-US" dirty="0">
                <a:solidFill>
                  <a:srgbClr val="0E0E0E"/>
                </a:solidFill>
                <a:effectLst/>
                <a:latin typeface=".SF NS"/>
              </a:rPr>
              <a:t>Here on this slide, you can see the visualization which depicts all components of our framework.</a:t>
            </a:r>
          </a:p>
          <a:p>
            <a:endParaRPr lang="en-US" dirty="0">
              <a:solidFill>
                <a:srgbClr val="0E0E0E"/>
              </a:solidFill>
              <a:effectLst/>
              <a:latin typeface=".SF NS"/>
            </a:endParaRPr>
          </a:p>
          <a:p>
            <a:r>
              <a:rPr lang="en-US" dirty="0">
                <a:solidFill>
                  <a:srgbClr val="0E0E0E"/>
                </a:solidFill>
                <a:effectLst/>
                <a:latin typeface=".SF NS"/>
              </a:rPr>
              <a:t>So first, synthetic data can be created from the original datasets using different synthesizers, such as CTGAN, the gaussian mixture model or simply the random model which randomly samples from the original dataset.</a:t>
            </a:r>
          </a:p>
          <a:p>
            <a:endParaRPr lang="en-US" dirty="0">
              <a:solidFill>
                <a:srgbClr val="0E0E0E"/>
              </a:solidFill>
              <a:effectLst/>
              <a:latin typeface=".SF NS"/>
            </a:endParaRPr>
          </a:p>
          <a:p>
            <a:r>
              <a:rPr lang="en-US" dirty="0">
                <a:solidFill>
                  <a:srgbClr val="0E0E0E"/>
                </a:solidFill>
                <a:effectLst/>
                <a:latin typeface=".SF NS"/>
              </a:rPr>
              <a:t>Once the synthetic data is generated, the user gets to assess the data based on utility and privacy metrics,</a:t>
            </a:r>
          </a:p>
          <a:p>
            <a:endParaRPr lang="en-US" dirty="0">
              <a:solidFill>
                <a:srgbClr val="0E0E0E"/>
              </a:solidFill>
              <a:effectLst/>
              <a:latin typeface=".SF NS"/>
            </a:endParaRPr>
          </a:p>
        </p:txBody>
      </p:sp>
      <p:sp>
        <p:nvSpPr>
          <p:cNvPr id="4" name="Slide Number Placeholder 3"/>
          <p:cNvSpPr>
            <a:spLocks noGrp="1"/>
          </p:cNvSpPr>
          <p:nvPr>
            <p:ph type="sldNum" sz="quarter" idx="5"/>
          </p:nvPr>
        </p:nvSpPr>
        <p:spPr/>
        <p:txBody>
          <a:bodyPr/>
          <a:lstStyle/>
          <a:p>
            <a:fld id="{922F8DA5-2580-A642-AC24-2965FA3A92F8}" type="slidenum">
              <a:rPr lang="en-US" smtClean="0"/>
              <a:t>7</a:t>
            </a:fld>
            <a:endParaRPr lang="en-US"/>
          </a:p>
        </p:txBody>
      </p:sp>
    </p:spTree>
    <p:extLst>
      <p:ext uri="{BB962C8B-B14F-4D97-AF65-F5344CB8AC3E}">
        <p14:creationId xmlns:p14="http://schemas.microsoft.com/office/powerpoint/2010/main" val="1442668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In more detail, for attacker-based privacy metrics, we have chosen the singling out risk, the </a:t>
            </a:r>
            <a:r>
              <a:rPr lang="en-US" dirty="0" err="1">
                <a:solidFill>
                  <a:srgbClr val="0E0E0E"/>
                </a:solidFill>
                <a:effectLst/>
                <a:latin typeface=".SF NS"/>
              </a:rPr>
              <a:t>linkability</a:t>
            </a:r>
            <a:r>
              <a:rPr lang="en-US" dirty="0">
                <a:solidFill>
                  <a:srgbClr val="0E0E0E"/>
                </a:solidFill>
                <a:effectLst/>
                <a:latin typeface=".SF NS"/>
              </a:rPr>
              <a:t> risk and the inference risk. The membership inference risk has not been implemented due to time-constraints, but it is a metric worth including. </a:t>
            </a:r>
          </a:p>
          <a:p>
            <a:r>
              <a:rPr lang="en-US" dirty="0">
                <a:solidFill>
                  <a:srgbClr val="0E0E0E"/>
                </a:solidFill>
                <a:effectLst/>
                <a:latin typeface=".SF NS"/>
              </a:rPr>
              <a:t>So as an example, the </a:t>
            </a:r>
            <a:r>
              <a:rPr lang="en-US" dirty="0" err="1">
                <a:solidFill>
                  <a:srgbClr val="0E0E0E"/>
                </a:solidFill>
                <a:effectLst/>
                <a:latin typeface=".SF NS"/>
              </a:rPr>
              <a:t>linkability</a:t>
            </a:r>
            <a:r>
              <a:rPr lang="en-US" dirty="0">
                <a:solidFill>
                  <a:srgbClr val="0E0E0E"/>
                </a:solidFill>
                <a:effectLst/>
                <a:latin typeface=".SF NS"/>
              </a:rPr>
              <a:t> risk refers to the following:</a:t>
            </a:r>
          </a:p>
          <a:p>
            <a:endParaRPr lang="en-US" dirty="0">
              <a:solidFill>
                <a:srgbClr val="0E0E0E"/>
              </a:solidFill>
              <a:effectLst/>
              <a:latin typeface=".SF NS"/>
            </a:endParaRPr>
          </a:p>
          <a:p>
            <a:r>
              <a:rPr lang="en-US" dirty="0">
                <a:solidFill>
                  <a:srgbClr val="0E0E0E"/>
                </a:solidFill>
                <a:effectLst/>
                <a:latin typeface=".SF NS"/>
              </a:rPr>
              <a:t>The attacker </a:t>
            </a:r>
            <a:r>
              <a:rPr lang="en-US" dirty="0" err="1">
                <a:solidFill>
                  <a:srgbClr val="0E0E0E"/>
                </a:solidFill>
                <a:effectLst/>
                <a:latin typeface=".SF NS"/>
              </a:rPr>
              <a:t>posesses</a:t>
            </a:r>
            <a:r>
              <a:rPr lang="en-US" dirty="0">
                <a:solidFill>
                  <a:srgbClr val="0E0E0E"/>
                </a:solidFill>
                <a:effectLst/>
                <a:latin typeface=".SF NS"/>
              </a:rPr>
              <a:t> two datasets A and B, </a:t>
            </a:r>
          </a:p>
          <a:p>
            <a:r>
              <a:rPr lang="en-US" dirty="0">
                <a:solidFill>
                  <a:srgbClr val="0E0E0E"/>
                </a:solidFill>
                <a:effectLst/>
                <a:latin typeface=".SF NS"/>
              </a:rPr>
              <a:t>both of which share some columns with the original dataset that was used to generate the synthetic data. </a:t>
            </a:r>
          </a:p>
          <a:p>
            <a:r>
              <a:rPr lang="en-US" dirty="0">
                <a:solidFill>
                  <a:srgbClr val="0E0E0E"/>
                </a:solidFill>
                <a:effectLst/>
                <a:latin typeface=".SF NS"/>
              </a:rPr>
              <a:t>And then the attacker's aim is to use the information contained in the synthetic data to connect these two datasets, so to find records that belong to the same individual.</a:t>
            </a:r>
          </a:p>
          <a:p>
            <a:r>
              <a:rPr lang="en-US" dirty="0">
                <a:solidFill>
                  <a:srgbClr val="0E0E0E"/>
                </a:solidFill>
                <a:effectLst/>
                <a:latin typeface=".SF NS"/>
              </a:rPr>
              <a:t>For that, the original dataset is split vertically into two parts. Then it is tried to reconnect the two parts using the synthetic data by looking for the closest neighbors of the split original records in the synthetic data. </a:t>
            </a:r>
          </a:p>
          <a:p>
            <a:r>
              <a:rPr lang="en-US" dirty="0">
                <a:solidFill>
                  <a:srgbClr val="0E0E0E"/>
                </a:solidFill>
                <a:effectLst/>
                <a:latin typeface=".SF NS"/>
              </a:rPr>
              <a:t>If both splits of an original record have the same closest synthetic neighbor, they are linked together. The more original records get relinked in this way the more successful the attack.</a:t>
            </a:r>
          </a:p>
        </p:txBody>
      </p:sp>
      <p:sp>
        <p:nvSpPr>
          <p:cNvPr id="4" name="Slide Number Placeholder 3"/>
          <p:cNvSpPr>
            <a:spLocks noGrp="1"/>
          </p:cNvSpPr>
          <p:nvPr>
            <p:ph type="sldNum" sz="quarter" idx="5"/>
          </p:nvPr>
        </p:nvSpPr>
        <p:spPr/>
        <p:txBody>
          <a:bodyPr/>
          <a:lstStyle/>
          <a:p>
            <a:fld id="{922F8DA5-2580-A642-AC24-2965FA3A92F8}" type="slidenum">
              <a:rPr lang="en-US" smtClean="0"/>
              <a:t>8</a:t>
            </a:fld>
            <a:endParaRPr lang="en-US"/>
          </a:p>
        </p:txBody>
      </p:sp>
    </p:spTree>
    <p:extLst>
      <p:ext uri="{BB962C8B-B14F-4D97-AF65-F5344CB8AC3E}">
        <p14:creationId xmlns:p14="http://schemas.microsoft.com/office/powerpoint/2010/main" val="1652102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For the distance-based privacy metrics, </a:t>
            </a:r>
            <a:r>
              <a:rPr lang="en-US" dirty="0" err="1">
                <a:solidFill>
                  <a:srgbClr val="0E0E0E"/>
                </a:solidFill>
                <a:effectLst/>
                <a:latin typeface=".SF NS"/>
              </a:rPr>
              <a:t>DiSCO</a:t>
            </a:r>
            <a:r>
              <a:rPr lang="en-US" dirty="0">
                <a:solidFill>
                  <a:srgbClr val="0E0E0E"/>
                </a:solidFill>
                <a:effectLst/>
                <a:latin typeface=".SF NS"/>
              </a:rPr>
              <a:t>, </a:t>
            </a:r>
            <a:r>
              <a:rPr lang="en-US" dirty="0" err="1">
                <a:solidFill>
                  <a:srgbClr val="0E0E0E"/>
                </a:solidFill>
                <a:effectLst/>
                <a:latin typeface=".SF NS"/>
              </a:rPr>
              <a:t>repU</a:t>
            </a:r>
            <a:r>
              <a:rPr lang="en-US" dirty="0">
                <a:solidFill>
                  <a:srgbClr val="0E0E0E"/>
                </a:solidFill>
                <a:effectLst/>
                <a:latin typeface=".SF NS"/>
              </a:rPr>
              <a:t>, NNDR, DCR and NNAA were chosen.</a:t>
            </a:r>
          </a:p>
          <a:p>
            <a:r>
              <a:rPr lang="en-US" dirty="0">
                <a:solidFill>
                  <a:srgbClr val="0E0E0E"/>
                </a:solidFill>
                <a:effectLst/>
                <a:latin typeface=".SF NS"/>
              </a:rPr>
              <a:t>For example,</a:t>
            </a:r>
          </a:p>
          <a:p>
            <a:endParaRPr lang="en-US" dirty="0">
              <a:solidFill>
                <a:srgbClr val="0E0E0E"/>
              </a:solidFill>
              <a:effectLst/>
              <a:latin typeface=".SF NS"/>
            </a:endParaRPr>
          </a:p>
          <a:p>
            <a:r>
              <a:rPr lang="en-US" dirty="0">
                <a:solidFill>
                  <a:srgbClr val="0E0E0E"/>
                </a:solidFill>
                <a:effectLst/>
                <a:latin typeface=".SF NS"/>
              </a:rPr>
              <a:t>The </a:t>
            </a:r>
            <a:r>
              <a:rPr lang="en-US" dirty="0" err="1">
                <a:solidFill>
                  <a:srgbClr val="0E0E0E"/>
                </a:solidFill>
                <a:effectLst/>
                <a:latin typeface=".SF NS"/>
              </a:rPr>
              <a:t>repU</a:t>
            </a:r>
            <a:r>
              <a:rPr lang="en-US" dirty="0">
                <a:solidFill>
                  <a:srgbClr val="0E0E0E"/>
                </a:solidFill>
                <a:effectLst/>
                <a:latin typeface=".SF NS"/>
              </a:rPr>
              <a:t> metric measures the risk of identity disclosure by checking how</a:t>
            </a:r>
          </a:p>
          <a:p>
            <a:r>
              <a:rPr lang="en-US" dirty="0">
                <a:solidFill>
                  <a:srgbClr val="0E0E0E"/>
                </a:solidFill>
                <a:effectLst/>
                <a:latin typeface=".SF NS"/>
              </a:rPr>
              <a:t>many unique records from the original dataset are replicated in the synthetic dataset.</a:t>
            </a:r>
          </a:p>
          <a:p>
            <a:endParaRPr lang="en-US" dirty="0">
              <a:solidFill>
                <a:srgbClr val="0E0E0E"/>
              </a:solidFill>
              <a:effectLst/>
              <a:latin typeface=".SF NS"/>
            </a:endParaRPr>
          </a:p>
          <a:p>
            <a:r>
              <a:rPr lang="en-US" dirty="0">
                <a:solidFill>
                  <a:srgbClr val="0E0E0E"/>
                </a:solidFill>
                <a:effectLst/>
                <a:latin typeface=".SF NS"/>
              </a:rPr>
              <a:t>((of identity disclosure by evaluating the</a:t>
            </a:r>
          </a:p>
          <a:p>
            <a:r>
              <a:rPr lang="en-US" dirty="0">
                <a:solidFill>
                  <a:srgbClr val="0E0E0E"/>
                </a:solidFill>
                <a:effectLst/>
                <a:latin typeface=".SF NS"/>
              </a:rPr>
              <a:t>replication of unique quasi-identifier combinations in synthetic data))</a:t>
            </a:r>
          </a:p>
        </p:txBody>
      </p:sp>
      <p:sp>
        <p:nvSpPr>
          <p:cNvPr id="4" name="Slide Number Placeholder 3"/>
          <p:cNvSpPr>
            <a:spLocks noGrp="1"/>
          </p:cNvSpPr>
          <p:nvPr>
            <p:ph type="sldNum" sz="quarter" idx="5"/>
          </p:nvPr>
        </p:nvSpPr>
        <p:spPr/>
        <p:txBody>
          <a:bodyPr/>
          <a:lstStyle/>
          <a:p>
            <a:fld id="{922F8DA5-2580-A642-AC24-2965FA3A92F8}" type="slidenum">
              <a:rPr lang="en-US" smtClean="0"/>
              <a:t>9</a:t>
            </a:fld>
            <a:endParaRPr lang="en-US"/>
          </a:p>
        </p:txBody>
      </p:sp>
    </p:spTree>
    <p:extLst>
      <p:ext uri="{BB962C8B-B14F-4D97-AF65-F5344CB8AC3E}">
        <p14:creationId xmlns:p14="http://schemas.microsoft.com/office/powerpoint/2010/main" val="319365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3229C-70C2-B1A7-9B59-B878974540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064A0D-6672-AAD5-B489-3BC3578676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0FA51D-038D-DF42-B678-CED3552697DD}"/>
              </a:ext>
            </a:extLst>
          </p:cNvPr>
          <p:cNvSpPr>
            <a:spLocks noGrp="1"/>
          </p:cNvSpPr>
          <p:nvPr>
            <p:ph type="dt" sz="half" idx="10"/>
          </p:nvPr>
        </p:nvSpPr>
        <p:spPr/>
        <p:txBody>
          <a:bodyPr/>
          <a:lstStyle/>
          <a:p>
            <a:fld id="{AE0EC2A1-8DA4-B147-AFD7-581CD19E78E4}" type="datetime1">
              <a:rPr lang="en-US" smtClean="0"/>
              <a:t>10/28/24</a:t>
            </a:fld>
            <a:endParaRPr lang="en-US"/>
          </a:p>
        </p:txBody>
      </p:sp>
      <p:sp>
        <p:nvSpPr>
          <p:cNvPr id="5" name="Footer Placeholder 4">
            <a:extLst>
              <a:ext uri="{FF2B5EF4-FFF2-40B4-BE49-F238E27FC236}">
                <a16:creationId xmlns:a16="http://schemas.microsoft.com/office/drawing/2014/main" id="{D1A9E4BC-E187-6E75-71FE-01FB0B23E6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1BE696-A407-FD43-DCB3-F3E94CA1C105}"/>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3589085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62A85-8663-4AE9-A469-342CFF7933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30C71C-78D5-9E1B-89D7-011692BB22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4F6486-3DC6-D173-DA10-89E0A7718C13}"/>
              </a:ext>
            </a:extLst>
          </p:cNvPr>
          <p:cNvSpPr>
            <a:spLocks noGrp="1"/>
          </p:cNvSpPr>
          <p:nvPr>
            <p:ph type="dt" sz="half" idx="10"/>
          </p:nvPr>
        </p:nvSpPr>
        <p:spPr/>
        <p:txBody>
          <a:bodyPr/>
          <a:lstStyle/>
          <a:p>
            <a:fld id="{F5B8857D-C0B4-FA45-B54D-4461CE3C135F}" type="datetime1">
              <a:rPr lang="en-US" smtClean="0"/>
              <a:t>10/28/24</a:t>
            </a:fld>
            <a:endParaRPr lang="en-US"/>
          </a:p>
        </p:txBody>
      </p:sp>
      <p:sp>
        <p:nvSpPr>
          <p:cNvPr id="5" name="Footer Placeholder 4">
            <a:extLst>
              <a:ext uri="{FF2B5EF4-FFF2-40B4-BE49-F238E27FC236}">
                <a16:creationId xmlns:a16="http://schemas.microsoft.com/office/drawing/2014/main" id="{8E195184-7382-3A4C-BABA-C15FC0CCD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C8A43-ACB4-2601-9B84-9EADBF357204}"/>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2772451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E228E6-A03A-6839-7B01-417124AFCEA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46974A-80F2-2357-3824-3C7305A410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772676-2E07-97A4-2C36-8199EA4F88AB}"/>
              </a:ext>
            </a:extLst>
          </p:cNvPr>
          <p:cNvSpPr>
            <a:spLocks noGrp="1"/>
          </p:cNvSpPr>
          <p:nvPr>
            <p:ph type="dt" sz="half" idx="10"/>
          </p:nvPr>
        </p:nvSpPr>
        <p:spPr/>
        <p:txBody>
          <a:bodyPr/>
          <a:lstStyle/>
          <a:p>
            <a:fld id="{D84D452A-733A-6349-8BA4-EA486825BA27}" type="datetime1">
              <a:rPr lang="en-US" smtClean="0"/>
              <a:t>10/28/24</a:t>
            </a:fld>
            <a:endParaRPr lang="en-US"/>
          </a:p>
        </p:txBody>
      </p:sp>
      <p:sp>
        <p:nvSpPr>
          <p:cNvPr id="5" name="Footer Placeholder 4">
            <a:extLst>
              <a:ext uri="{FF2B5EF4-FFF2-40B4-BE49-F238E27FC236}">
                <a16:creationId xmlns:a16="http://schemas.microsoft.com/office/drawing/2014/main" id="{12ED0620-F2BB-DDAC-CE80-F65FD2D9CC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73D68-2EED-5A90-AE99-E236ACBBE8AB}"/>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2881305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CC991-B376-3DCD-E69D-722CC667EC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6AC713-EB03-96F0-7B26-C205B3765F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5F7956-E358-BA4F-744E-38CEC8460F69}"/>
              </a:ext>
            </a:extLst>
          </p:cNvPr>
          <p:cNvSpPr>
            <a:spLocks noGrp="1"/>
          </p:cNvSpPr>
          <p:nvPr>
            <p:ph type="dt" sz="half" idx="10"/>
          </p:nvPr>
        </p:nvSpPr>
        <p:spPr/>
        <p:txBody>
          <a:bodyPr/>
          <a:lstStyle/>
          <a:p>
            <a:fld id="{48AE7E37-9448-4241-94EA-5C6E9A78CB38}" type="datetime1">
              <a:rPr lang="en-US" smtClean="0"/>
              <a:t>10/28/24</a:t>
            </a:fld>
            <a:endParaRPr lang="en-US"/>
          </a:p>
        </p:txBody>
      </p:sp>
      <p:sp>
        <p:nvSpPr>
          <p:cNvPr id="5" name="Footer Placeholder 4">
            <a:extLst>
              <a:ext uri="{FF2B5EF4-FFF2-40B4-BE49-F238E27FC236}">
                <a16:creationId xmlns:a16="http://schemas.microsoft.com/office/drawing/2014/main" id="{47A9EDB1-C953-DB2E-C20F-03D8320C74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348169-8808-D5FA-ECB9-8F21913A2E33}"/>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41606193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75A14-57C9-9A5F-3357-922DE8BED6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DFFACC-A70B-F147-97AE-8AA4027B99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4AAD8A-4D67-9465-BDF1-D86F82D7E9F9}"/>
              </a:ext>
            </a:extLst>
          </p:cNvPr>
          <p:cNvSpPr>
            <a:spLocks noGrp="1"/>
          </p:cNvSpPr>
          <p:nvPr>
            <p:ph type="dt" sz="half" idx="10"/>
          </p:nvPr>
        </p:nvSpPr>
        <p:spPr/>
        <p:txBody>
          <a:bodyPr/>
          <a:lstStyle/>
          <a:p>
            <a:fld id="{5F0CB6D6-5D81-CA4F-9FDD-1076AC0946FF}" type="datetime1">
              <a:rPr lang="en-US" smtClean="0"/>
              <a:t>10/28/24</a:t>
            </a:fld>
            <a:endParaRPr lang="en-US"/>
          </a:p>
        </p:txBody>
      </p:sp>
      <p:sp>
        <p:nvSpPr>
          <p:cNvPr id="5" name="Footer Placeholder 4">
            <a:extLst>
              <a:ext uri="{FF2B5EF4-FFF2-40B4-BE49-F238E27FC236}">
                <a16:creationId xmlns:a16="http://schemas.microsoft.com/office/drawing/2014/main" id="{087E0529-744C-631A-37E2-FC88C312B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A0EED1-BAAD-2E39-B5CD-65EA83A03EC5}"/>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29687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5C47D-1104-19DB-D103-084E4C0FB3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B4EA15-29C2-ED01-858C-6F55F4726C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C0F0DE-6B43-DD6D-678B-9E6FB53F2E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6FB056-DAA7-D627-5B0D-1BA70544FBC1}"/>
              </a:ext>
            </a:extLst>
          </p:cNvPr>
          <p:cNvSpPr>
            <a:spLocks noGrp="1"/>
          </p:cNvSpPr>
          <p:nvPr>
            <p:ph type="dt" sz="half" idx="10"/>
          </p:nvPr>
        </p:nvSpPr>
        <p:spPr/>
        <p:txBody>
          <a:bodyPr/>
          <a:lstStyle/>
          <a:p>
            <a:fld id="{3A2A70B8-078E-034B-9676-E14AB02D32BE}" type="datetime1">
              <a:rPr lang="en-US" smtClean="0"/>
              <a:t>10/28/24</a:t>
            </a:fld>
            <a:endParaRPr lang="en-US"/>
          </a:p>
        </p:txBody>
      </p:sp>
      <p:sp>
        <p:nvSpPr>
          <p:cNvPr id="6" name="Footer Placeholder 5">
            <a:extLst>
              <a:ext uri="{FF2B5EF4-FFF2-40B4-BE49-F238E27FC236}">
                <a16:creationId xmlns:a16="http://schemas.microsoft.com/office/drawing/2014/main" id="{3323A052-8313-25E6-3CC2-146AEF3F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F69710-3CD5-4A19-4B0D-8BB23C94AE1A}"/>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170442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C9609-DD51-068C-CD7A-5216682EED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6F1314-11CB-A00A-00A9-16554CF8D6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151C2F-0762-74B4-6414-CF03D135D6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7831D8-D7C4-1070-29E1-43180872BB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4AB46F-A147-C808-5A84-A341678758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9F9F48-C4C4-1E9A-4CAE-3DDE864E78F4}"/>
              </a:ext>
            </a:extLst>
          </p:cNvPr>
          <p:cNvSpPr>
            <a:spLocks noGrp="1"/>
          </p:cNvSpPr>
          <p:nvPr>
            <p:ph type="dt" sz="half" idx="10"/>
          </p:nvPr>
        </p:nvSpPr>
        <p:spPr/>
        <p:txBody>
          <a:bodyPr/>
          <a:lstStyle/>
          <a:p>
            <a:fld id="{0FDAA270-6194-B141-A598-E88953FC93DA}" type="datetime1">
              <a:rPr lang="en-US" smtClean="0"/>
              <a:t>10/28/24</a:t>
            </a:fld>
            <a:endParaRPr lang="en-US"/>
          </a:p>
        </p:txBody>
      </p:sp>
      <p:sp>
        <p:nvSpPr>
          <p:cNvPr id="8" name="Footer Placeholder 7">
            <a:extLst>
              <a:ext uri="{FF2B5EF4-FFF2-40B4-BE49-F238E27FC236}">
                <a16:creationId xmlns:a16="http://schemas.microsoft.com/office/drawing/2014/main" id="{9F922FC1-DD7A-AD52-55D3-2F1C2815CD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B9DE06-A126-6829-ACEF-6172D5EC8FE0}"/>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442124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DA13F-5029-8CBD-C6DE-7FA4386C7E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95304B-6116-15D2-27A9-42A179D5A1F5}"/>
              </a:ext>
            </a:extLst>
          </p:cNvPr>
          <p:cNvSpPr>
            <a:spLocks noGrp="1"/>
          </p:cNvSpPr>
          <p:nvPr>
            <p:ph type="dt" sz="half" idx="10"/>
          </p:nvPr>
        </p:nvSpPr>
        <p:spPr/>
        <p:txBody>
          <a:bodyPr/>
          <a:lstStyle/>
          <a:p>
            <a:fld id="{E2A26084-4DFB-F045-ABFB-7A54F624FC94}" type="datetime1">
              <a:rPr lang="en-US" smtClean="0"/>
              <a:t>10/28/24</a:t>
            </a:fld>
            <a:endParaRPr lang="en-US"/>
          </a:p>
        </p:txBody>
      </p:sp>
      <p:sp>
        <p:nvSpPr>
          <p:cNvPr id="4" name="Footer Placeholder 3">
            <a:extLst>
              <a:ext uri="{FF2B5EF4-FFF2-40B4-BE49-F238E27FC236}">
                <a16:creationId xmlns:a16="http://schemas.microsoft.com/office/drawing/2014/main" id="{E7CC6322-68BF-A80D-19F5-E36BEA137D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4216E6D-5886-DD6A-B8B4-AAC96035DF9F}"/>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1629555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AA3E85-B63B-3798-1A4E-4EF6A18FD1F1}"/>
              </a:ext>
            </a:extLst>
          </p:cNvPr>
          <p:cNvSpPr>
            <a:spLocks noGrp="1"/>
          </p:cNvSpPr>
          <p:nvPr>
            <p:ph type="dt" sz="half" idx="10"/>
          </p:nvPr>
        </p:nvSpPr>
        <p:spPr/>
        <p:txBody>
          <a:bodyPr/>
          <a:lstStyle/>
          <a:p>
            <a:fld id="{17829699-BF83-BC45-8C91-518D24292AE0}" type="datetime1">
              <a:rPr lang="en-US" smtClean="0"/>
              <a:t>10/28/24</a:t>
            </a:fld>
            <a:endParaRPr lang="en-US"/>
          </a:p>
        </p:txBody>
      </p:sp>
      <p:sp>
        <p:nvSpPr>
          <p:cNvPr id="3" name="Footer Placeholder 2">
            <a:extLst>
              <a:ext uri="{FF2B5EF4-FFF2-40B4-BE49-F238E27FC236}">
                <a16:creationId xmlns:a16="http://schemas.microsoft.com/office/drawing/2014/main" id="{C7B63882-F901-26E4-89AE-B721469A36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D1DC79-950B-E8A5-2068-330AACC34D53}"/>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52972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72A8E-567C-1E82-BBED-FA0ECE91FD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CE4BE0-7913-97FD-7D14-5D2E04168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7C03B3-75E8-D8F6-ED3B-3379C9E6C0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EC66EE-0275-EB66-8309-14D3852B89EB}"/>
              </a:ext>
            </a:extLst>
          </p:cNvPr>
          <p:cNvSpPr>
            <a:spLocks noGrp="1"/>
          </p:cNvSpPr>
          <p:nvPr>
            <p:ph type="dt" sz="half" idx="10"/>
          </p:nvPr>
        </p:nvSpPr>
        <p:spPr/>
        <p:txBody>
          <a:bodyPr/>
          <a:lstStyle/>
          <a:p>
            <a:fld id="{E6E96EF6-7027-7749-BF74-8A1C870DE432}" type="datetime1">
              <a:rPr lang="en-US" smtClean="0"/>
              <a:t>10/28/24</a:t>
            </a:fld>
            <a:endParaRPr lang="en-US"/>
          </a:p>
        </p:txBody>
      </p:sp>
      <p:sp>
        <p:nvSpPr>
          <p:cNvPr id="6" name="Footer Placeholder 5">
            <a:extLst>
              <a:ext uri="{FF2B5EF4-FFF2-40B4-BE49-F238E27FC236}">
                <a16:creationId xmlns:a16="http://schemas.microsoft.com/office/drawing/2014/main" id="{4EAC8001-2EF6-B013-77EC-DE14A08AF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B16669-5CFC-FFA6-E664-0ECE402B1954}"/>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4230891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D12B5-21FE-B75C-ECCF-137D5626CD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C076D2-17AD-7F8D-7001-8EE2CE88D3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B06A56-75F0-3D12-1409-FF55F03E0A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57B712-A352-B34A-8446-F9C754E35CA9}"/>
              </a:ext>
            </a:extLst>
          </p:cNvPr>
          <p:cNvSpPr>
            <a:spLocks noGrp="1"/>
          </p:cNvSpPr>
          <p:nvPr>
            <p:ph type="dt" sz="half" idx="10"/>
          </p:nvPr>
        </p:nvSpPr>
        <p:spPr/>
        <p:txBody>
          <a:bodyPr/>
          <a:lstStyle/>
          <a:p>
            <a:fld id="{A6B35661-17F2-5342-98E4-FC0DCD1AB42F}" type="datetime1">
              <a:rPr lang="en-US" smtClean="0"/>
              <a:t>10/28/24</a:t>
            </a:fld>
            <a:endParaRPr lang="en-US"/>
          </a:p>
        </p:txBody>
      </p:sp>
      <p:sp>
        <p:nvSpPr>
          <p:cNvPr id="6" name="Footer Placeholder 5">
            <a:extLst>
              <a:ext uri="{FF2B5EF4-FFF2-40B4-BE49-F238E27FC236}">
                <a16:creationId xmlns:a16="http://schemas.microsoft.com/office/drawing/2014/main" id="{7478B7EB-46A6-93E3-77E0-202C92DA1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630F5B-8A21-D436-220C-A7B21CC53BC5}"/>
              </a:ext>
            </a:extLst>
          </p:cNvPr>
          <p:cNvSpPr>
            <a:spLocks noGrp="1"/>
          </p:cNvSpPr>
          <p:nvPr>
            <p:ph type="sldNum" sz="quarter" idx="12"/>
          </p:nvPr>
        </p:nvSpPr>
        <p:spPr/>
        <p:txBody>
          <a:bodyPr/>
          <a:lstStyle/>
          <a:p>
            <a:fld id="{F8253D5B-B4F5-7C4F-BF35-C7FC34EBFB7C}" type="slidenum">
              <a:rPr lang="en-US" smtClean="0"/>
              <a:t>‹#›</a:t>
            </a:fld>
            <a:endParaRPr lang="en-US"/>
          </a:p>
        </p:txBody>
      </p:sp>
    </p:spTree>
    <p:extLst>
      <p:ext uri="{BB962C8B-B14F-4D97-AF65-F5344CB8AC3E}">
        <p14:creationId xmlns:p14="http://schemas.microsoft.com/office/powerpoint/2010/main" val="2400028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A5C596-FAFE-F87D-7F71-7624CD9D0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A6A15B-88AA-2D18-325F-B3C82B19C5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293B6C-A5CB-4565-35A4-255FB35470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82F5EF-E2DD-3E48-AB13-16C4F5FC2B10}" type="datetime1">
              <a:rPr lang="en-US" smtClean="0"/>
              <a:t>10/28/24</a:t>
            </a:fld>
            <a:endParaRPr lang="en-US"/>
          </a:p>
        </p:txBody>
      </p:sp>
      <p:sp>
        <p:nvSpPr>
          <p:cNvPr id="5" name="Footer Placeholder 4">
            <a:extLst>
              <a:ext uri="{FF2B5EF4-FFF2-40B4-BE49-F238E27FC236}">
                <a16:creationId xmlns:a16="http://schemas.microsoft.com/office/drawing/2014/main" id="{E87363E0-E09D-474C-B3F5-4408A7F4DE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7E79A7D-1E81-A652-1CEA-7DC8A97B2E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253D5B-B4F5-7C4F-BF35-C7FC34EBFB7C}" type="slidenum">
              <a:rPr lang="en-US" smtClean="0"/>
              <a:t>‹#›</a:t>
            </a:fld>
            <a:endParaRPr lang="en-US"/>
          </a:p>
        </p:txBody>
      </p:sp>
    </p:spTree>
    <p:extLst>
      <p:ext uri="{BB962C8B-B14F-4D97-AF65-F5344CB8AC3E}">
        <p14:creationId xmlns:p14="http://schemas.microsoft.com/office/powerpoint/2010/main" val="22254294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D5988B5-DB6F-3B78-CE9C-F83C6C22B498}"/>
              </a:ext>
            </a:extLst>
          </p:cNvPr>
          <p:cNvSpPr>
            <a:spLocks noGrp="1"/>
          </p:cNvSpPr>
          <p:nvPr>
            <p:ph type="ctrTitle"/>
          </p:nvPr>
        </p:nvSpPr>
        <p:spPr>
          <a:xfrm>
            <a:off x="1314824" y="735106"/>
            <a:ext cx="10053763" cy="2928470"/>
          </a:xfrm>
        </p:spPr>
        <p:txBody>
          <a:bodyPr anchor="b">
            <a:normAutofit/>
          </a:bodyPr>
          <a:lstStyle/>
          <a:p>
            <a:pPr algn="l"/>
            <a:r>
              <a:rPr lang="en-US" sz="4100" b="1" dirty="0">
                <a:solidFill>
                  <a:srgbClr val="FFFFFF"/>
                </a:solidFill>
                <a:latin typeface="+mn-lt"/>
              </a:rPr>
              <a:t>Final Presentation of Bachelor Thesis:</a:t>
            </a:r>
            <a:br>
              <a:rPr lang="en-US" sz="4100" b="1" dirty="0">
                <a:solidFill>
                  <a:srgbClr val="FFFFFF"/>
                </a:solidFill>
                <a:latin typeface="+mn-lt"/>
              </a:rPr>
            </a:br>
            <a:r>
              <a:rPr lang="en-US" sz="4100" dirty="0">
                <a:solidFill>
                  <a:srgbClr val="FFFFFF"/>
                </a:solidFill>
                <a:effectLst/>
                <a:latin typeface="+mn-lt"/>
              </a:rPr>
              <a:t>Design and Implementation of a Privacy Assessment Framework for Synthetic Data Generation</a:t>
            </a:r>
            <a:br>
              <a:rPr lang="en-US" sz="4100" b="1" dirty="0">
                <a:solidFill>
                  <a:srgbClr val="FFFFFF"/>
                </a:solidFill>
                <a:latin typeface="+mn-lt"/>
              </a:rPr>
            </a:br>
            <a:endParaRPr lang="en-US" sz="4100" b="1" dirty="0">
              <a:solidFill>
                <a:srgbClr val="FFFFFF"/>
              </a:solidFill>
              <a:latin typeface="+mn-lt"/>
            </a:endParaRPr>
          </a:p>
        </p:txBody>
      </p:sp>
      <p:sp>
        <p:nvSpPr>
          <p:cNvPr id="3" name="Subtitle 2">
            <a:extLst>
              <a:ext uri="{FF2B5EF4-FFF2-40B4-BE49-F238E27FC236}">
                <a16:creationId xmlns:a16="http://schemas.microsoft.com/office/drawing/2014/main" id="{32B805C6-6629-737C-15A5-4BDE866B9C96}"/>
              </a:ext>
            </a:extLst>
          </p:cNvPr>
          <p:cNvSpPr>
            <a:spLocks noGrp="1"/>
          </p:cNvSpPr>
          <p:nvPr>
            <p:ph type="subTitle" idx="1"/>
          </p:nvPr>
        </p:nvSpPr>
        <p:spPr>
          <a:xfrm>
            <a:off x="1350682" y="4870824"/>
            <a:ext cx="10005951" cy="1458258"/>
          </a:xfrm>
        </p:spPr>
        <p:txBody>
          <a:bodyPr anchor="ctr">
            <a:normAutofit/>
          </a:bodyPr>
          <a:lstStyle/>
          <a:p>
            <a:pPr algn="l"/>
            <a:r>
              <a:rPr lang="en-US" dirty="0"/>
              <a:t>By Karoline </a:t>
            </a:r>
            <a:r>
              <a:rPr lang="en-US" dirty="0" err="1"/>
              <a:t>Siarsky</a:t>
            </a:r>
            <a:endParaRPr lang="en-US" dirty="0"/>
          </a:p>
          <a:p>
            <a:pPr algn="l"/>
            <a:r>
              <a:rPr lang="en-US" dirty="0"/>
              <a:t>Supervised by: </a:t>
            </a:r>
            <a:r>
              <a:rPr lang="en-US" dirty="0" err="1"/>
              <a:t>Weijie</a:t>
            </a:r>
            <a:r>
              <a:rPr lang="en-US" dirty="0"/>
              <a:t> </a:t>
            </a:r>
            <a:r>
              <a:rPr lang="en-US" dirty="0" err="1"/>
              <a:t>Niu</a:t>
            </a:r>
            <a:r>
              <a:rPr lang="en-US" dirty="0"/>
              <a:t>, Dr. Alberto Huertas </a:t>
            </a:r>
            <a:r>
              <a:rPr lang="en-US" dirty="0" err="1"/>
              <a:t>Celdran</a:t>
            </a:r>
            <a:r>
              <a:rPr lang="en-US" dirty="0"/>
              <a:t> </a:t>
            </a:r>
          </a:p>
          <a:p>
            <a:pPr algn="l"/>
            <a:r>
              <a:rPr lang="en-US" dirty="0"/>
              <a:t>Date: 21.10.2024</a:t>
            </a:r>
          </a:p>
        </p:txBody>
      </p:sp>
    </p:spTree>
    <p:extLst>
      <p:ext uri="{BB962C8B-B14F-4D97-AF65-F5344CB8AC3E}">
        <p14:creationId xmlns:p14="http://schemas.microsoft.com/office/powerpoint/2010/main" val="4180406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469493"/>
            <a:ext cx="9895951" cy="1033669"/>
          </a:xfrm>
        </p:spPr>
        <p:txBody>
          <a:bodyPr>
            <a:normAutofit/>
          </a:bodyPr>
          <a:lstStyle/>
          <a:p>
            <a:r>
              <a:rPr lang="en-US" sz="4000" b="1" i="0" dirty="0">
                <a:solidFill>
                  <a:srgbClr val="FFFFFF"/>
                </a:solidFill>
                <a:effectLst/>
                <a:latin typeface="-apple-system"/>
              </a:rPr>
              <a:t>Privacy Metrics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10</a:t>
            </a:fld>
            <a:endParaRPr lang="en-US"/>
          </a:p>
        </p:txBody>
      </p:sp>
      <p:pic>
        <p:nvPicPr>
          <p:cNvPr id="9" name="Picture 8" descr="A math equations and formulas&#10;&#10;Description automatically generated">
            <a:extLst>
              <a:ext uri="{FF2B5EF4-FFF2-40B4-BE49-F238E27FC236}">
                <a16:creationId xmlns:a16="http://schemas.microsoft.com/office/drawing/2014/main" id="{D97091C0-5A31-D8FD-E9B8-52F7636B2C8E}"/>
              </a:ext>
            </a:extLst>
          </p:cNvPr>
          <p:cNvPicPr>
            <a:picLocks noChangeAspect="1"/>
          </p:cNvPicPr>
          <p:nvPr/>
        </p:nvPicPr>
        <p:blipFill>
          <a:blip r:embed="rId3"/>
          <a:stretch>
            <a:fillRect/>
          </a:stretch>
        </p:blipFill>
        <p:spPr>
          <a:xfrm>
            <a:off x="6416088" y="3513436"/>
            <a:ext cx="5685225" cy="1240770"/>
          </a:xfrm>
          <a:prstGeom prst="rect">
            <a:avLst/>
          </a:prstGeom>
        </p:spPr>
      </p:pic>
      <p:pic>
        <p:nvPicPr>
          <p:cNvPr id="4" name="Picture 3" descr="A diagram of a data analysis&#10;&#10;Description automatically generated">
            <a:extLst>
              <a:ext uri="{FF2B5EF4-FFF2-40B4-BE49-F238E27FC236}">
                <a16:creationId xmlns:a16="http://schemas.microsoft.com/office/drawing/2014/main" id="{2581641A-80F7-AE5E-A4EC-839CEA3F26D4}"/>
              </a:ext>
            </a:extLst>
          </p:cNvPr>
          <p:cNvPicPr>
            <a:picLocks noChangeAspect="1"/>
          </p:cNvPicPr>
          <p:nvPr/>
        </p:nvPicPr>
        <p:blipFill>
          <a:blip r:embed="rId4"/>
          <a:stretch>
            <a:fillRect/>
          </a:stretch>
        </p:blipFill>
        <p:spPr>
          <a:xfrm>
            <a:off x="459350" y="2203937"/>
            <a:ext cx="5894001" cy="3905520"/>
          </a:xfrm>
          <a:prstGeom prst="rect">
            <a:avLst/>
          </a:prstGeom>
        </p:spPr>
      </p:pic>
      <p:sp>
        <p:nvSpPr>
          <p:cNvPr id="17" name="Oval 16">
            <a:extLst>
              <a:ext uri="{FF2B5EF4-FFF2-40B4-BE49-F238E27FC236}">
                <a16:creationId xmlns:a16="http://schemas.microsoft.com/office/drawing/2014/main" id="{41DD3BCD-69B8-6220-97E2-A16E91E05D7B}"/>
              </a:ext>
            </a:extLst>
          </p:cNvPr>
          <p:cNvSpPr/>
          <p:nvPr/>
        </p:nvSpPr>
        <p:spPr>
          <a:xfrm>
            <a:off x="3644875" y="4985465"/>
            <a:ext cx="1133475" cy="400965"/>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spTree>
    <p:extLst>
      <p:ext uri="{BB962C8B-B14F-4D97-AF65-F5344CB8AC3E}">
        <p14:creationId xmlns:p14="http://schemas.microsoft.com/office/powerpoint/2010/main" val="3497462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Utility Metrics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11</a:t>
            </a:fld>
            <a:endParaRPr lang="en-US"/>
          </a:p>
        </p:txBody>
      </p:sp>
      <p:pic>
        <p:nvPicPr>
          <p:cNvPr id="4" name="Picture 3" descr="A diagram of utility assessment&#10;&#10;Description automatically generated">
            <a:extLst>
              <a:ext uri="{FF2B5EF4-FFF2-40B4-BE49-F238E27FC236}">
                <a16:creationId xmlns:a16="http://schemas.microsoft.com/office/drawing/2014/main" id="{7223907E-389E-E328-1360-8A14DC3C1C46}"/>
              </a:ext>
            </a:extLst>
          </p:cNvPr>
          <p:cNvPicPr>
            <a:picLocks noChangeAspect="1"/>
          </p:cNvPicPr>
          <p:nvPr/>
        </p:nvPicPr>
        <p:blipFill>
          <a:blip r:embed="rId3"/>
          <a:stretch>
            <a:fillRect/>
          </a:stretch>
        </p:blipFill>
        <p:spPr>
          <a:xfrm>
            <a:off x="1707335" y="1597432"/>
            <a:ext cx="3254212" cy="5260568"/>
          </a:xfrm>
          <a:prstGeom prst="rect">
            <a:avLst/>
          </a:prstGeom>
        </p:spPr>
      </p:pic>
      <p:sp>
        <p:nvSpPr>
          <p:cNvPr id="13" name="Oval 12">
            <a:extLst>
              <a:ext uri="{FF2B5EF4-FFF2-40B4-BE49-F238E27FC236}">
                <a16:creationId xmlns:a16="http://schemas.microsoft.com/office/drawing/2014/main" id="{D223A731-8181-CF24-9E67-C6C50E07ECEC}"/>
              </a:ext>
            </a:extLst>
          </p:cNvPr>
          <p:cNvSpPr/>
          <p:nvPr/>
        </p:nvSpPr>
        <p:spPr>
          <a:xfrm>
            <a:off x="2014814" y="4832436"/>
            <a:ext cx="1379685" cy="315939"/>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pic>
        <p:nvPicPr>
          <p:cNvPr id="1026" name="Picture 2" descr="A Short Introduction to Optimal Transport and Wasserstein Distance · Its  Neuronal">
            <a:extLst>
              <a:ext uri="{FF2B5EF4-FFF2-40B4-BE49-F238E27FC236}">
                <a16:creationId xmlns:a16="http://schemas.microsoft.com/office/drawing/2014/main" id="{18711DFB-AA3E-0FFB-948F-8E90492D87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3892" y="2746612"/>
            <a:ext cx="6096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FB0056D-DFEA-6772-D5FB-7690A4C6CA2E}"/>
              </a:ext>
            </a:extLst>
          </p:cNvPr>
          <p:cNvSpPr txBox="1"/>
          <p:nvPr/>
        </p:nvSpPr>
        <p:spPr>
          <a:xfrm>
            <a:off x="5867408" y="6594747"/>
            <a:ext cx="5828968" cy="276999"/>
          </a:xfrm>
          <a:prstGeom prst="rect">
            <a:avLst/>
          </a:prstGeom>
          <a:noFill/>
        </p:spPr>
        <p:txBody>
          <a:bodyPr wrap="none" rtlCol="0">
            <a:spAutoFit/>
          </a:bodyPr>
          <a:lstStyle/>
          <a:p>
            <a:r>
              <a:rPr lang="en-US" sz="1200" dirty="0">
                <a:solidFill>
                  <a:schemeClr val="bg1">
                    <a:lumMod val="50000"/>
                  </a:schemeClr>
                </a:solidFill>
              </a:rPr>
              <a:t>Source picture: https://</a:t>
            </a:r>
            <a:r>
              <a:rPr lang="en-US" sz="1200" dirty="0" err="1">
                <a:solidFill>
                  <a:schemeClr val="bg1">
                    <a:lumMod val="50000"/>
                  </a:schemeClr>
                </a:solidFill>
              </a:rPr>
              <a:t>alexhwilliams.info</a:t>
            </a:r>
            <a:r>
              <a:rPr lang="en-US" sz="1200" dirty="0">
                <a:solidFill>
                  <a:schemeClr val="bg1">
                    <a:lumMod val="50000"/>
                  </a:schemeClr>
                </a:solidFill>
              </a:rPr>
              <a:t>/</a:t>
            </a:r>
            <a:r>
              <a:rPr lang="en-US" sz="1200" dirty="0" err="1">
                <a:solidFill>
                  <a:schemeClr val="bg1">
                    <a:lumMod val="50000"/>
                  </a:schemeClr>
                </a:solidFill>
              </a:rPr>
              <a:t>itsneuronalblog</a:t>
            </a:r>
            <a:r>
              <a:rPr lang="en-US" sz="1200" dirty="0">
                <a:solidFill>
                  <a:schemeClr val="bg1">
                    <a:lumMod val="50000"/>
                  </a:schemeClr>
                </a:solidFill>
              </a:rPr>
              <a:t>/2020/10/09/optimal-transport/</a:t>
            </a:r>
          </a:p>
        </p:txBody>
      </p:sp>
    </p:spTree>
    <p:extLst>
      <p:ext uri="{BB962C8B-B14F-4D97-AF65-F5344CB8AC3E}">
        <p14:creationId xmlns:p14="http://schemas.microsoft.com/office/powerpoint/2010/main" val="142798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Utility Metrics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12</a:t>
            </a:fld>
            <a:endParaRPr lang="en-US"/>
          </a:p>
        </p:txBody>
      </p:sp>
      <p:pic>
        <p:nvPicPr>
          <p:cNvPr id="4" name="Picture 3" descr="A diagram of utility assessment&#10;&#10;Description automatically generated">
            <a:extLst>
              <a:ext uri="{FF2B5EF4-FFF2-40B4-BE49-F238E27FC236}">
                <a16:creationId xmlns:a16="http://schemas.microsoft.com/office/drawing/2014/main" id="{7223907E-389E-E328-1360-8A14DC3C1C46}"/>
              </a:ext>
            </a:extLst>
          </p:cNvPr>
          <p:cNvPicPr>
            <a:picLocks noChangeAspect="1"/>
          </p:cNvPicPr>
          <p:nvPr/>
        </p:nvPicPr>
        <p:blipFill>
          <a:blip r:embed="rId3"/>
          <a:stretch>
            <a:fillRect/>
          </a:stretch>
        </p:blipFill>
        <p:spPr>
          <a:xfrm>
            <a:off x="1707335" y="1403257"/>
            <a:ext cx="3374330" cy="5454743"/>
          </a:xfrm>
          <a:prstGeom prst="rect">
            <a:avLst/>
          </a:prstGeom>
        </p:spPr>
      </p:pic>
      <p:pic>
        <p:nvPicPr>
          <p:cNvPr id="11" name="Picture 10" descr="A math problem with numbers and lines&#10;&#10;Description automatically generated with medium confidence">
            <a:extLst>
              <a:ext uri="{FF2B5EF4-FFF2-40B4-BE49-F238E27FC236}">
                <a16:creationId xmlns:a16="http://schemas.microsoft.com/office/drawing/2014/main" id="{FAE9A452-7679-2360-3E0A-30C0CC93DE2F}"/>
              </a:ext>
            </a:extLst>
          </p:cNvPr>
          <p:cNvPicPr>
            <a:picLocks noChangeAspect="1"/>
          </p:cNvPicPr>
          <p:nvPr/>
        </p:nvPicPr>
        <p:blipFill>
          <a:blip r:embed="rId4"/>
          <a:stretch>
            <a:fillRect/>
          </a:stretch>
        </p:blipFill>
        <p:spPr>
          <a:xfrm>
            <a:off x="6095998" y="3034202"/>
            <a:ext cx="5458234" cy="1193513"/>
          </a:xfrm>
          <a:prstGeom prst="rect">
            <a:avLst/>
          </a:prstGeom>
        </p:spPr>
      </p:pic>
      <p:pic>
        <p:nvPicPr>
          <p:cNvPr id="17" name="Picture 16" descr="A math equation with black text&#10;&#10;Description automatically generated">
            <a:extLst>
              <a:ext uri="{FF2B5EF4-FFF2-40B4-BE49-F238E27FC236}">
                <a16:creationId xmlns:a16="http://schemas.microsoft.com/office/drawing/2014/main" id="{225729DC-4A01-5DE9-2D0B-10A6369DFA30}"/>
              </a:ext>
            </a:extLst>
          </p:cNvPr>
          <p:cNvPicPr>
            <a:picLocks noChangeAspect="1"/>
          </p:cNvPicPr>
          <p:nvPr/>
        </p:nvPicPr>
        <p:blipFill>
          <a:blip r:embed="rId5"/>
          <a:stretch>
            <a:fillRect/>
          </a:stretch>
        </p:blipFill>
        <p:spPr>
          <a:xfrm>
            <a:off x="6059267" y="4599853"/>
            <a:ext cx="5458234" cy="1267552"/>
          </a:xfrm>
          <a:prstGeom prst="rect">
            <a:avLst/>
          </a:prstGeom>
        </p:spPr>
      </p:pic>
      <p:cxnSp>
        <p:nvCxnSpPr>
          <p:cNvPr id="19" name="Straight Arrow Connector 18">
            <a:extLst>
              <a:ext uri="{FF2B5EF4-FFF2-40B4-BE49-F238E27FC236}">
                <a16:creationId xmlns:a16="http://schemas.microsoft.com/office/drawing/2014/main" id="{DC1BFDE0-97D3-418A-86D8-52EB5CC9C470}"/>
              </a:ext>
            </a:extLst>
          </p:cNvPr>
          <p:cNvCxnSpPr>
            <a:cxnSpLocks/>
          </p:cNvCxnSpPr>
          <p:nvPr/>
        </p:nvCxnSpPr>
        <p:spPr>
          <a:xfrm>
            <a:off x="6438375" y="4920659"/>
            <a:ext cx="782320" cy="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BA517798-CE47-9FDE-EE3F-26D6BD44F4F2}"/>
              </a:ext>
            </a:extLst>
          </p:cNvPr>
          <p:cNvPicPr>
            <a:picLocks noChangeAspect="1"/>
          </p:cNvPicPr>
          <p:nvPr/>
        </p:nvPicPr>
        <p:blipFill>
          <a:blip r:embed="rId6"/>
          <a:stretch>
            <a:fillRect/>
          </a:stretch>
        </p:blipFill>
        <p:spPr>
          <a:xfrm>
            <a:off x="6297127" y="2422139"/>
            <a:ext cx="2313473" cy="246236"/>
          </a:xfrm>
          <a:prstGeom prst="rect">
            <a:avLst/>
          </a:prstGeom>
        </p:spPr>
      </p:pic>
      <p:sp>
        <p:nvSpPr>
          <p:cNvPr id="24" name="Oval 23">
            <a:extLst>
              <a:ext uri="{FF2B5EF4-FFF2-40B4-BE49-F238E27FC236}">
                <a16:creationId xmlns:a16="http://schemas.microsoft.com/office/drawing/2014/main" id="{1D0AFEA0-2BE6-FE67-C9D1-E40940B67DBD}"/>
              </a:ext>
            </a:extLst>
          </p:cNvPr>
          <p:cNvSpPr/>
          <p:nvPr/>
        </p:nvSpPr>
        <p:spPr>
          <a:xfrm>
            <a:off x="2014815" y="5353341"/>
            <a:ext cx="1379685" cy="315939"/>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spTree>
    <p:extLst>
      <p:ext uri="{BB962C8B-B14F-4D97-AF65-F5344CB8AC3E}">
        <p14:creationId xmlns:p14="http://schemas.microsoft.com/office/powerpoint/2010/main" val="2962807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Machine Learning Utility</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13</a:t>
            </a:fld>
            <a:endParaRPr lang="en-US"/>
          </a:p>
        </p:txBody>
      </p:sp>
      <p:pic>
        <p:nvPicPr>
          <p:cNvPr id="9" name="Picture 8" descr="A diagram of a data processing process&#10;&#10;Description automatically generated">
            <a:extLst>
              <a:ext uri="{FF2B5EF4-FFF2-40B4-BE49-F238E27FC236}">
                <a16:creationId xmlns:a16="http://schemas.microsoft.com/office/drawing/2014/main" id="{F96234BC-93DA-92CE-13A2-B61B3F89EF09}"/>
              </a:ext>
            </a:extLst>
          </p:cNvPr>
          <p:cNvPicPr>
            <a:picLocks noChangeAspect="1"/>
          </p:cNvPicPr>
          <p:nvPr/>
        </p:nvPicPr>
        <p:blipFill>
          <a:blip r:embed="rId3"/>
          <a:stretch>
            <a:fillRect/>
          </a:stretch>
        </p:blipFill>
        <p:spPr>
          <a:xfrm>
            <a:off x="1847692" y="1875967"/>
            <a:ext cx="7772400" cy="3850382"/>
          </a:xfrm>
          <a:prstGeom prst="rect">
            <a:avLst/>
          </a:prstGeom>
        </p:spPr>
      </p:pic>
    </p:spTree>
    <p:extLst>
      <p:ext uri="{BB962C8B-B14F-4D97-AF65-F5344CB8AC3E}">
        <p14:creationId xmlns:p14="http://schemas.microsoft.com/office/powerpoint/2010/main" val="2281795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Implementation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14</a:t>
            </a:fld>
            <a:endParaRPr lang="en-US"/>
          </a:p>
        </p:txBody>
      </p:sp>
      <p:sp>
        <p:nvSpPr>
          <p:cNvPr id="28" name="Rectangle 27">
            <a:extLst>
              <a:ext uri="{FF2B5EF4-FFF2-40B4-BE49-F238E27FC236}">
                <a16:creationId xmlns:a16="http://schemas.microsoft.com/office/drawing/2014/main" id="{A49F9DC4-ABDB-4A3B-D86D-DB5A5653661E}"/>
              </a:ext>
            </a:extLst>
          </p:cNvPr>
          <p:cNvSpPr/>
          <p:nvPr/>
        </p:nvSpPr>
        <p:spPr>
          <a:xfrm>
            <a:off x="8115299" y="2235086"/>
            <a:ext cx="3369565" cy="2794114"/>
          </a:xfrm>
          <a:prstGeom prst="rect">
            <a:avLst/>
          </a:prstGeom>
          <a:noFill/>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CE6A1F7A-716F-A4C8-0A63-325010B243E1}"/>
              </a:ext>
            </a:extLst>
          </p:cNvPr>
          <p:cNvCxnSpPr/>
          <p:nvPr/>
        </p:nvCxnSpPr>
        <p:spPr>
          <a:xfrm>
            <a:off x="6473952" y="2084832"/>
            <a:ext cx="1481328" cy="817372"/>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338B3F6F-5DE0-040E-AC6E-477A70D88CDA}"/>
              </a:ext>
            </a:extLst>
          </p:cNvPr>
          <p:cNvCxnSpPr>
            <a:cxnSpLocks/>
          </p:cNvCxnSpPr>
          <p:nvPr/>
        </p:nvCxnSpPr>
        <p:spPr>
          <a:xfrm flipH="1">
            <a:off x="3501957" y="2282768"/>
            <a:ext cx="1374248" cy="1386770"/>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30DC5DC-5AC0-076D-59AD-D4F8BE1F92CA}"/>
              </a:ext>
            </a:extLst>
          </p:cNvPr>
          <p:cNvSpPr txBox="1"/>
          <p:nvPr/>
        </p:nvSpPr>
        <p:spPr>
          <a:xfrm flipH="1">
            <a:off x="5805333" y="2311387"/>
            <a:ext cx="520340" cy="382430"/>
          </a:xfrm>
          <a:prstGeom prst="rect">
            <a:avLst/>
          </a:prstGeom>
          <a:noFill/>
        </p:spPr>
        <p:txBody>
          <a:bodyPr wrap="square" rtlCol="0">
            <a:spAutoFit/>
          </a:bodyPr>
          <a:lstStyle/>
          <a:p>
            <a:r>
              <a:rPr lang="en-US" dirty="0"/>
              <a:t>or</a:t>
            </a:r>
          </a:p>
        </p:txBody>
      </p:sp>
      <p:sp>
        <p:nvSpPr>
          <p:cNvPr id="39" name="TextBox 38">
            <a:extLst>
              <a:ext uri="{FF2B5EF4-FFF2-40B4-BE49-F238E27FC236}">
                <a16:creationId xmlns:a16="http://schemas.microsoft.com/office/drawing/2014/main" id="{029A77CB-7F67-120C-7B2F-A8B1FC79C802}"/>
              </a:ext>
            </a:extLst>
          </p:cNvPr>
          <p:cNvSpPr txBox="1"/>
          <p:nvPr/>
        </p:nvSpPr>
        <p:spPr>
          <a:xfrm>
            <a:off x="2731167" y="1801147"/>
            <a:ext cx="1892299" cy="400110"/>
          </a:xfrm>
          <a:prstGeom prst="rect">
            <a:avLst/>
          </a:prstGeom>
          <a:noFill/>
        </p:spPr>
        <p:txBody>
          <a:bodyPr wrap="square" rtlCol="0">
            <a:spAutoFit/>
          </a:bodyPr>
          <a:lstStyle/>
          <a:p>
            <a:r>
              <a:rPr lang="en-US" sz="2000" b="1" u="sng" dirty="0"/>
              <a:t>Original data:</a:t>
            </a:r>
          </a:p>
        </p:txBody>
      </p:sp>
      <p:sp>
        <p:nvSpPr>
          <p:cNvPr id="40" name="TextBox 39">
            <a:extLst>
              <a:ext uri="{FF2B5EF4-FFF2-40B4-BE49-F238E27FC236}">
                <a16:creationId xmlns:a16="http://schemas.microsoft.com/office/drawing/2014/main" id="{24C7039D-E8EC-D60B-CB9F-231FB61198C3}"/>
              </a:ext>
            </a:extLst>
          </p:cNvPr>
          <p:cNvSpPr txBox="1"/>
          <p:nvPr/>
        </p:nvSpPr>
        <p:spPr>
          <a:xfrm>
            <a:off x="3011128" y="5665431"/>
            <a:ext cx="1892299" cy="400110"/>
          </a:xfrm>
          <a:prstGeom prst="rect">
            <a:avLst/>
          </a:prstGeom>
          <a:noFill/>
        </p:spPr>
        <p:txBody>
          <a:bodyPr wrap="square" rtlCol="0">
            <a:spAutoFit/>
          </a:bodyPr>
          <a:lstStyle/>
          <a:p>
            <a:r>
              <a:rPr lang="en-US" sz="2000" b="1" u="sng" dirty="0"/>
              <a:t>Synthetic data:</a:t>
            </a:r>
          </a:p>
        </p:txBody>
      </p:sp>
      <p:cxnSp>
        <p:nvCxnSpPr>
          <p:cNvPr id="41" name="Straight Arrow Connector 40">
            <a:extLst>
              <a:ext uri="{FF2B5EF4-FFF2-40B4-BE49-F238E27FC236}">
                <a16:creationId xmlns:a16="http://schemas.microsoft.com/office/drawing/2014/main" id="{D51D6B01-536B-FA7D-D0F4-95E5EB5478B6}"/>
              </a:ext>
            </a:extLst>
          </p:cNvPr>
          <p:cNvCxnSpPr>
            <a:cxnSpLocks/>
          </p:cNvCxnSpPr>
          <p:nvPr/>
        </p:nvCxnSpPr>
        <p:spPr>
          <a:xfrm>
            <a:off x="5089310" y="3979730"/>
            <a:ext cx="2865970" cy="0"/>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2FE041B5-FEE6-0601-1ACA-883767AFB357}"/>
              </a:ext>
            </a:extLst>
          </p:cNvPr>
          <p:cNvCxnSpPr>
            <a:cxnSpLocks/>
          </p:cNvCxnSpPr>
          <p:nvPr/>
        </p:nvCxnSpPr>
        <p:spPr>
          <a:xfrm rot="10800000" flipV="1">
            <a:off x="6911530" y="5150027"/>
            <a:ext cx="2801942" cy="801504"/>
          </a:xfrm>
          <a:prstGeom prst="bentConnector3">
            <a:avLst>
              <a:gd name="adj1" fmla="val 219"/>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F6317E3-8F64-6CB3-A2BA-7D10BA63FA52}"/>
              </a:ext>
            </a:extLst>
          </p:cNvPr>
          <p:cNvSpPr txBox="1"/>
          <p:nvPr/>
        </p:nvSpPr>
        <p:spPr>
          <a:xfrm>
            <a:off x="8329165" y="2311387"/>
            <a:ext cx="2941831" cy="2550698"/>
          </a:xfrm>
          <a:prstGeom prst="rect">
            <a:avLst/>
          </a:prstGeom>
          <a:noFill/>
        </p:spPr>
        <p:txBody>
          <a:bodyPr wrap="none" rtlCol="0">
            <a:spAutoFit/>
          </a:bodyPr>
          <a:lstStyle/>
          <a:p>
            <a:pPr>
              <a:lnSpc>
                <a:spcPct val="150000"/>
              </a:lnSpc>
            </a:pPr>
            <a:r>
              <a:rPr lang="en-US" dirty="0" err="1">
                <a:latin typeface="Courier New" panose="02070309020205020404" pitchFamily="49" charset="0"/>
                <a:cs typeface="Courier New" panose="02070309020205020404" pitchFamily="49" charset="0"/>
              </a:rPr>
              <a:t>GaussianCopulaModel</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CTGANModel</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CopulaGANModel</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TVAEModel</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GaussianMixtureModel</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RandomModel</a:t>
            </a:r>
            <a:endParaRPr lang="en-US" dirty="0">
              <a:latin typeface="Courier New" panose="02070309020205020404" pitchFamily="49" charset="0"/>
              <a:cs typeface="Courier New" panose="02070309020205020404" pitchFamily="49" charset="0"/>
            </a:endParaRPr>
          </a:p>
        </p:txBody>
      </p:sp>
      <p:sp>
        <p:nvSpPr>
          <p:cNvPr id="13" name="TextBox 12">
            <a:extLst>
              <a:ext uri="{FF2B5EF4-FFF2-40B4-BE49-F238E27FC236}">
                <a16:creationId xmlns:a16="http://schemas.microsoft.com/office/drawing/2014/main" id="{87A627F4-0342-8E14-048D-1079C374DAFF}"/>
              </a:ext>
            </a:extLst>
          </p:cNvPr>
          <p:cNvSpPr txBox="1"/>
          <p:nvPr/>
        </p:nvSpPr>
        <p:spPr>
          <a:xfrm>
            <a:off x="1516037" y="3768982"/>
            <a:ext cx="3493264" cy="369332"/>
          </a:xfrm>
          <a:prstGeom prst="rect">
            <a:avLst/>
          </a:prstGeom>
          <a:noFill/>
        </p:spPr>
        <p:txBody>
          <a:bodyPr wrap="none" rtlCol="0">
            <a:spAutoFit/>
          </a:bodyPr>
          <a:lstStyle/>
          <a:p>
            <a:r>
              <a:rPr lang="en-US" dirty="0" err="1">
                <a:latin typeface="Courier New" panose="02070309020205020404" pitchFamily="49" charset="0"/>
                <a:cs typeface="Courier New" panose="02070309020205020404" pitchFamily="49" charset="0"/>
              </a:rPr>
              <a:t>dynamic_train_test_split</a:t>
            </a:r>
            <a:endParaRPr lang="en-US" dirty="0">
              <a:latin typeface="Courier New" panose="02070309020205020404" pitchFamily="49" charset="0"/>
              <a:cs typeface="Courier New" panose="02070309020205020404" pitchFamily="49" charset="0"/>
            </a:endParaRPr>
          </a:p>
        </p:txBody>
      </p:sp>
      <p:sp>
        <p:nvSpPr>
          <p:cNvPr id="17" name="TextBox 16">
            <a:extLst>
              <a:ext uri="{FF2B5EF4-FFF2-40B4-BE49-F238E27FC236}">
                <a16:creationId xmlns:a16="http://schemas.microsoft.com/office/drawing/2014/main" id="{E21586DC-DBDB-D833-FB2C-59D671240A26}"/>
              </a:ext>
            </a:extLst>
          </p:cNvPr>
          <p:cNvSpPr txBox="1"/>
          <p:nvPr/>
        </p:nvSpPr>
        <p:spPr>
          <a:xfrm>
            <a:off x="4474968" y="1827296"/>
            <a:ext cx="1838965" cy="369332"/>
          </a:xfrm>
          <a:prstGeom prst="rect">
            <a:avLst/>
          </a:prstGeom>
          <a:noFill/>
        </p:spPr>
        <p:txBody>
          <a:bodyPr wrap="none" rtlCol="0">
            <a:spAutoFit/>
          </a:bodyPr>
          <a:lstStyle/>
          <a:p>
            <a:r>
              <a:rPr lang="en-US" dirty="0" err="1">
                <a:latin typeface="Courier New" panose="02070309020205020404" pitchFamily="49" charset="0"/>
                <a:cs typeface="Courier New" panose="02070309020205020404" pitchFamily="49" charset="0"/>
              </a:rPr>
              <a:t>pd.Dataframe</a:t>
            </a:r>
            <a:endParaRPr lang="en-US" dirty="0">
              <a:latin typeface="Courier New" panose="02070309020205020404" pitchFamily="49" charset="0"/>
              <a:cs typeface="Courier New" panose="02070309020205020404" pitchFamily="49" charset="0"/>
            </a:endParaRPr>
          </a:p>
        </p:txBody>
      </p:sp>
      <p:sp>
        <p:nvSpPr>
          <p:cNvPr id="19" name="TextBox 18">
            <a:extLst>
              <a:ext uri="{FF2B5EF4-FFF2-40B4-BE49-F238E27FC236}">
                <a16:creationId xmlns:a16="http://schemas.microsoft.com/office/drawing/2014/main" id="{2786D570-D576-2533-A0A9-8AEAE7184351}"/>
              </a:ext>
            </a:extLst>
          </p:cNvPr>
          <p:cNvSpPr txBox="1"/>
          <p:nvPr/>
        </p:nvSpPr>
        <p:spPr>
          <a:xfrm>
            <a:off x="4683330" y="5696209"/>
            <a:ext cx="1838965" cy="369332"/>
          </a:xfrm>
          <a:prstGeom prst="rect">
            <a:avLst/>
          </a:prstGeom>
          <a:noFill/>
        </p:spPr>
        <p:txBody>
          <a:bodyPr wrap="none" rtlCol="0">
            <a:spAutoFit/>
          </a:bodyPr>
          <a:lstStyle/>
          <a:p>
            <a:r>
              <a:rPr lang="en-US" dirty="0" err="1">
                <a:latin typeface="Courier New" panose="02070309020205020404" pitchFamily="49" charset="0"/>
                <a:cs typeface="Courier New" panose="02070309020205020404" pitchFamily="49" charset="0"/>
              </a:rPr>
              <a:t>pd.Dataframe</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55338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Implementation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15</a:t>
            </a:fld>
            <a:endParaRPr lang="en-US"/>
          </a:p>
        </p:txBody>
      </p:sp>
      <p:sp>
        <p:nvSpPr>
          <p:cNvPr id="40" name="TextBox 39">
            <a:extLst>
              <a:ext uri="{FF2B5EF4-FFF2-40B4-BE49-F238E27FC236}">
                <a16:creationId xmlns:a16="http://schemas.microsoft.com/office/drawing/2014/main" id="{24C7039D-E8EC-D60B-CB9F-231FB61198C3}"/>
              </a:ext>
            </a:extLst>
          </p:cNvPr>
          <p:cNvSpPr txBox="1"/>
          <p:nvPr/>
        </p:nvSpPr>
        <p:spPr>
          <a:xfrm>
            <a:off x="4057650" y="1978625"/>
            <a:ext cx="3198355" cy="400110"/>
          </a:xfrm>
          <a:prstGeom prst="rect">
            <a:avLst/>
          </a:prstGeom>
          <a:noFill/>
        </p:spPr>
        <p:txBody>
          <a:bodyPr wrap="square" rtlCol="0">
            <a:spAutoFit/>
          </a:bodyPr>
          <a:lstStyle/>
          <a:p>
            <a:r>
              <a:rPr lang="en-US" sz="2000" b="1" u="sng" dirty="0"/>
              <a:t>Synthetic &amp; Original data:</a:t>
            </a:r>
          </a:p>
        </p:txBody>
      </p:sp>
      <p:cxnSp>
        <p:nvCxnSpPr>
          <p:cNvPr id="60" name="Elbow Connector 59">
            <a:extLst>
              <a:ext uri="{FF2B5EF4-FFF2-40B4-BE49-F238E27FC236}">
                <a16:creationId xmlns:a16="http://schemas.microsoft.com/office/drawing/2014/main" id="{1FE2BC35-C48D-7E78-D917-18668799438F}"/>
              </a:ext>
            </a:extLst>
          </p:cNvPr>
          <p:cNvCxnSpPr>
            <a:cxnSpLocks/>
            <a:endCxn id="100" idx="0"/>
          </p:cNvCxnSpPr>
          <p:nvPr/>
        </p:nvCxnSpPr>
        <p:spPr>
          <a:xfrm>
            <a:off x="8115299" y="2460682"/>
            <a:ext cx="748671" cy="710106"/>
          </a:xfrm>
          <a:prstGeom prst="bentConnector2">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5A1FECDD-CAF0-05F5-A6EC-123573A51137}"/>
              </a:ext>
            </a:extLst>
          </p:cNvPr>
          <p:cNvCxnSpPr/>
          <p:nvPr/>
        </p:nvCxnSpPr>
        <p:spPr>
          <a:xfrm>
            <a:off x="2814854" y="2232443"/>
            <a:ext cx="1084422" cy="0"/>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6" name="Elbow Connector 85">
            <a:extLst>
              <a:ext uri="{FF2B5EF4-FFF2-40B4-BE49-F238E27FC236}">
                <a16:creationId xmlns:a16="http://schemas.microsoft.com/office/drawing/2014/main" id="{BA3C63CA-0D37-E346-3163-9207F8EADF7C}"/>
              </a:ext>
            </a:extLst>
          </p:cNvPr>
          <p:cNvCxnSpPr>
            <a:cxnSpLocks/>
            <a:stCxn id="40" idx="2"/>
            <a:endCxn id="101" idx="3"/>
          </p:cNvCxnSpPr>
          <p:nvPr/>
        </p:nvCxnSpPr>
        <p:spPr>
          <a:xfrm rot="5400000">
            <a:off x="4245361" y="1990396"/>
            <a:ext cx="1023128" cy="1799806"/>
          </a:xfrm>
          <a:prstGeom prst="bentConnector2">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42CFEDCD-BE3C-0AAB-2AE6-883EE561897D}"/>
              </a:ext>
            </a:extLst>
          </p:cNvPr>
          <p:cNvSpPr txBox="1"/>
          <p:nvPr/>
        </p:nvSpPr>
        <p:spPr>
          <a:xfrm>
            <a:off x="7828336" y="3170788"/>
            <a:ext cx="2071268" cy="369332"/>
          </a:xfrm>
          <a:prstGeom prst="rect">
            <a:avLst/>
          </a:prstGeom>
          <a:noFill/>
        </p:spPr>
        <p:txBody>
          <a:bodyPr wrap="square" rtlCol="0">
            <a:spAutoFit/>
          </a:bodyPr>
          <a:lstStyle/>
          <a:p>
            <a:r>
              <a:rPr lang="en-US" dirty="0"/>
              <a:t>PRIVACY METRICS</a:t>
            </a:r>
          </a:p>
        </p:txBody>
      </p:sp>
      <p:sp>
        <p:nvSpPr>
          <p:cNvPr id="101" name="TextBox 100">
            <a:extLst>
              <a:ext uri="{FF2B5EF4-FFF2-40B4-BE49-F238E27FC236}">
                <a16:creationId xmlns:a16="http://schemas.microsoft.com/office/drawing/2014/main" id="{7F3C7EE3-7602-228F-E06B-CF954E284464}"/>
              </a:ext>
            </a:extLst>
          </p:cNvPr>
          <p:cNvSpPr txBox="1"/>
          <p:nvPr/>
        </p:nvSpPr>
        <p:spPr>
          <a:xfrm>
            <a:off x="1785754" y="3217197"/>
            <a:ext cx="2071268" cy="369332"/>
          </a:xfrm>
          <a:prstGeom prst="rect">
            <a:avLst/>
          </a:prstGeom>
          <a:noFill/>
        </p:spPr>
        <p:txBody>
          <a:bodyPr wrap="square" rtlCol="0">
            <a:spAutoFit/>
          </a:bodyPr>
          <a:lstStyle/>
          <a:p>
            <a:r>
              <a:rPr lang="en-US" dirty="0"/>
              <a:t>UTILITY METRICS</a:t>
            </a:r>
          </a:p>
        </p:txBody>
      </p:sp>
      <p:sp>
        <p:nvSpPr>
          <p:cNvPr id="3" name="TextBox 2">
            <a:extLst>
              <a:ext uri="{FF2B5EF4-FFF2-40B4-BE49-F238E27FC236}">
                <a16:creationId xmlns:a16="http://schemas.microsoft.com/office/drawing/2014/main" id="{527AFBAF-8EFB-4646-9D7A-4363E7CDDA0D}"/>
              </a:ext>
            </a:extLst>
          </p:cNvPr>
          <p:cNvSpPr txBox="1"/>
          <p:nvPr/>
        </p:nvSpPr>
        <p:spPr>
          <a:xfrm>
            <a:off x="1236752" y="3718410"/>
            <a:ext cx="3079689" cy="2550698"/>
          </a:xfrm>
          <a:prstGeom prst="rect">
            <a:avLst/>
          </a:prstGeom>
          <a:noFill/>
        </p:spPr>
        <p:txBody>
          <a:bodyPr wrap="none" rtlCol="0">
            <a:spAutoFit/>
          </a:bodyPr>
          <a:lstStyle/>
          <a:p>
            <a:pPr>
              <a:lnSpc>
                <a:spcPct val="150000"/>
              </a:lnSpc>
            </a:pPr>
            <a:r>
              <a:rPr lang="en-US" dirty="0" err="1">
                <a:latin typeface="Courier New" panose="02070309020205020404" pitchFamily="49" charset="0"/>
                <a:cs typeface="Courier New" panose="02070309020205020404" pitchFamily="49" charset="0"/>
              </a:rPr>
              <a:t>BasicStatsCalculator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CorrelationCalculator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KSCalculator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MICalculator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WassersteinCalculator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JSCalculator</a:t>
            </a:r>
            <a:endParaRPr lang="en-US" dirty="0">
              <a:latin typeface="Courier New" panose="02070309020205020404" pitchFamily="49" charset="0"/>
              <a:cs typeface="Courier New" panose="02070309020205020404" pitchFamily="49" charset="0"/>
            </a:endParaRPr>
          </a:p>
        </p:txBody>
      </p:sp>
      <p:sp>
        <p:nvSpPr>
          <p:cNvPr id="4" name="Rectangle 3">
            <a:extLst>
              <a:ext uri="{FF2B5EF4-FFF2-40B4-BE49-F238E27FC236}">
                <a16:creationId xmlns:a16="http://schemas.microsoft.com/office/drawing/2014/main" id="{E0CE57DC-12AF-B1C7-D2F7-8EF869D2627F}"/>
              </a:ext>
            </a:extLst>
          </p:cNvPr>
          <p:cNvSpPr/>
          <p:nvPr/>
        </p:nvSpPr>
        <p:spPr>
          <a:xfrm>
            <a:off x="946408" y="3611189"/>
            <a:ext cx="3749961" cy="2794341"/>
          </a:xfrm>
          <a:prstGeom prst="rect">
            <a:avLst/>
          </a:prstGeom>
          <a:noFill/>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23AF3FF-4C06-6A3D-5B8A-C866F238BA40}"/>
              </a:ext>
            </a:extLst>
          </p:cNvPr>
          <p:cNvSpPr txBox="1"/>
          <p:nvPr/>
        </p:nvSpPr>
        <p:spPr>
          <a:xfrm>
            <a:off x="6772693" y="3652518"/>
            <a:ext cx="4182555" cy="2966197"/>
          </a:xfrm>
          <a:prstGeom prst="rect">
            <a:avLst/>
          </a:prstGeom>
          <a:noFill/>
        </p:spPr>
        <p:txBody>
          <a:bodyPr wrap="none" rtlCol="0">
            <a:spAutoFit/>
          </a:bodyPr>
          <a:lstStyle/>
          <a:p>
            <a:pPr>
              <a:lnSpc>
                <a:spcPct val="150000"/>
              </a:lnSpc>
            </a:pPr>
            <a:r>
              <a:rPr lang="en-US" dirty="0" err="1">
                <a:latin typeface="Courier New" panose="02070309020205020404" pitchFamily="49" charset="0"/>
                <a:cs typeface="Courier New" panose="02070309020205020404" pitchFamily="49" charset="0"/>
              </a:rPr>
              <a:t>InferenceCalculator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LinkabilityCalculator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SinglingOutCalculator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DisclosureCalculator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AdversarialAccuracyCalculator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DCRCalculator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NNDRCalculator</a:t>
            </a:r>
            <a:endParaRPr lang="en-US"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82AA80F1-AD78-35ED-8842-DA1ADBEEBA6F}"/>
              </a:ext>
            </a:extLst>
          </p:cNvPr>
          <p:cNvSpPr/>
          <p:nvPr/>
        </p:nvSpPr>
        <p:spPr>
          <a:xfrm>
            <a:off x="6536714" y="3559448"/>
            <a:ext cx="4418534" cy="3152338"/>
          </a:xfrm>
          <a:prstGeom prst="rect">
            <a:avLst/>
          </a:prstGeom>
          <a:noFill/>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879108D-F6A4-FFDB-F9A8-669BF29EC746}"/>
              </a:ext>
            </a:extLst>
          </p:cNvPr>
          <p:cNvSpPr txBox="1"/>
          <p:nvPr/>
        </p:nvSpPr>
        <p:spPr>
          <a:xfrm>
            <a:off x="6905089" y="2009403"/>
            <a:ext cx="2114681" cy="369332"/>
          </a:xfrm>
          <a:prstGeom prst="rect">
            <a:avLst/>
          </a:prstGeom>
          <a:noFill/>
        </p:spPr>
        <p:txBody>
          <a:bodyPr wrap="none" rtlCol="0">
            <a:spAutoFit/>
          </a:bodyPr>
          <a:lstStyle/>
          <a:p>
            <a:r>
              <a:rPr lang="en-US" dirty="0" err="1">
                <a:latin typeface="Courier New" panose="02070309020205020404" pitchFamily="49" charset="0"/>
                <a:cs typeface="Courier New" panose="02070309020205020404" pitchFamily="49" charset="0"/>
              </a:rPr>
              <a:t>pd.Dataframe’s</a:t>
            </a:r>
            <a:endParaRPr lang="en-US" dirty="0">
              <a:latin typeface="Courier New" panose="02070309020205020404" pitchFamily="49" charset="0"/>
              <a:cs typeface="Courier New" panose="02070309020205020404" pitchFamily="49" charset="0"/>
            </a:endParaRPr>
          </a:p>
        </p:txBody>
      </p:sp>
      <p:grpSp>
        <p:nvGrpSpPr>
          <p:cNvPr id="22" name="Group 21">
            <a:extLst>
              <a:ext uri="{FF2B5EF4-FFF2-40B4-BE49-F238E27FC236}">
                <a16:creationId xmlns:a16="http://schemas.microsoft.com/office/drawing/2014/main" id="{DB318180-3A7E-81AB-45C3-428EB512CECA}"/>
              </a:ext>
            </a:extLst>
          </p:cNvPr>
          <p:cNvGrpSpPr/>
          <p:nvPr/>
        </p:nvGrpSpPr>
        <p:grpSpPr>
          <a:xfrm>
            <a:off x="459350" y="1820347"/>
            <a:ext cx="2149411" cy="953219"/>
            <a:chOff x="455559" y="1915787"/>
            <a:chExt cx="2149411" cy="953219"/>
          </a:xfrm>
        </p:grpSpPr>
        <p:sp>
          <p:nvSpPr>
            <p:cNvPr id="19" name="Rectangle 18">
              <a:extLst>
                <a:ext uri="{FF2B5EF4-FFF2-40B4-BE49-F238E27FC236}">
                  <a16:creationId xmlns:a16="http://schemas.microsoft.com/office/drawing/2014/main" id="{8C369CF4-900E-BC98-593B-1EE4A2833DC9}"/>
                </a:ext>
              </a:extLst>
            </p:cNvPr>
            <p:cNvSpPr/>
            <p:nvPr/>
          </p:nvSpPr>
          <p:spPr>
            <a:xfrm>
              <a:off x="455559" y="1966199"/>
              <a:ext cx="2149411" cy="902807"/>
            </a:xfrm>
            <a:prstGeom prst="rect">
              <a:avLst/>
            </a:prstGeom>
            <a:noFill/>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3156B17B-924B-0E4B-94E0-C6A87E8B4233}"/>
                </a:ext>
              </a:extLst>
            </p:cNvPr>
            <p:cNvSpPr txBox="1"/>
            <p:nvPr/>
          </p:nvSpPr>
          <p:spPr>
            <a:xfrm>
              <a:off x="509978" y="1915787"/>
              <a:ext cx="1976823" cy="888705"/>
            </a:xfrm>
            <a:prstGeom prst="rect">
              <a:avLst/>
            </a:prstGeom>
            <a:noFill/>
          </p:spPr>
          <p:txBody>
            <a:bodyPr wrap="none" rtlCol="0">
              <a:spAutoFit/>
            </a:bodyPr>
            <a:lstStyle/>
            <a:p>
              <a:pPr>
                <a:lnSpc>
                  <a:spcPct val="150000"/>
                </a:lnSpc>
              </a:pPr>
              <a:r>
                <a:rPr lang="en-US" dirty="0" err="1">
                  <a:latin typeface="Courier New" panose="02070309020205020404" pitchFamily="49" charset="0"/>
                  <a:cs typeface="Courier New" panose="02070309020205020404" pitchFamily="49" charset="0"/>
                </a:rPr>
                <a:t>MinMaxScaler</a:t>
              </a:r>
              <a:endParaRPr lang="en-US" dirty="0">
                <a:latin typeface="Courier New" panose="02070309020205020404" pitchFamily="49" charset="0"/>
                <a:cs typeface="Courier New" panose="02070309020205020404" pitchFamily="49" charset="0"/>
              </a:endParaRPr>
            </a:p>
            <a:p>
              <a:pPr>
                <a:lnSpc>
                  <a:spcPct val="150000"/>
                </a:lnSpc>
              </a:pPr>
              <a:r>
                <a:rPr lang="en-US" dirty="0" err="1">
                  <a:latin typeface="Courier New" panose="02070309020205020404" pitchFamily="49" charset="0"/>
                  <a:cs typeface="Courier New" panose="02070309020205020404" pitchFamily="49" charset="0"/>
                </a:rPr>
                <a:t>OneHotEncoder</a:t>
              </a:r>
              <a:endParaRPr lang="en-US"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640934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Datasets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16</a:t>
            </a:fld>
            <a:endParaRPr lang="en-US"/>
          </a:p>
        </p:txBody>
      </p:sp>
      <p:graphicFrame>
        <p:nvGraphicFramePr>
          <p:cNvPr id="3" name="Table 2">
            <a:extLst>
              <a:ext uri="{FF2B5EF4-FFF2-40B4-BE49-F238E27FC236}">
                <a16:creationId xmlns:a16="http://schemas.microsoft.com/office/drawing/2014/main" id="{358B3882-879B-2DED-C489-EB8A6FC0742B}"/>
              </a:ext>
            </a:extLst>
          </p:cNvPr>
          <p:cNvGraphicFramePr>
            <a:graphicFrameLocks noGrp="1"/>
          </p:cNvGraphicFramePr>
          <p:nvPr>
            <p:extLst>
              <p:ext uri="{D42A27DB-BD31-4B8C-83A1-F6EECF244321}">
                <p14:modId xmlns:p14="http://schemas.microsoft.com/office/powerpoint/2010/main" val="409485058"/>
              </p:ext>
            </p:extLst>
          </p:nvPr>
        </p:nvGraphicFramePr>
        <p:xfrm>
          <a:off x="593573" y="1729191"/>
          <a:ext cx="11139077" cy="4983667"/>
        </p:xfrm>
        <a:graphic>
          <a:graphicData uri="http://schemas.openxmlformats.org/drawingml/2006/table">
            <a:tbl>
              <a:tblPr firstRow="1" bandRow="1">
                <a:tableStyleId>{5C22544A-7EE6-4342-B048-85BDC9FD1C3A}</a:tableStyleId>
              </a:tblPr>
              <a:tblGrid>
                <a:gridCol w="2140391">
                  <a:extLst>
                    <a:ext uri="{9D8B030D-6E8A-4147-A177-3AD203B41FA5}">
                      <a16:colId xmlns:a16="http://schemas.microsoft.com/office/drawing/2014/main" val="3107949651"/>
                    </a:ext>
                  </a:extLst>
                </a:gridCol>
                <a:gridCol w="1703983">
                  <a:extLst>
                    <a:ext uri="{9D8B030D-6E8A-4147-A177-3AD203B41FA5}">
                      <a16:colId xmlns:a16="http://schemas.microsoft.com/office/drawing/2014/main" val="4111902566"/>
                    </a:ext>
                  </a:extLst>
                </a:gridCol>
                <a:gridCol w="2205061">
                  <a:extLst>
                    <a:ext uri="{9D8B030D-6E8A-4147-A177-3AD203B41FA5}">
                      <a16:colId xmlns:a16="http://schemas.microsoft.com/office/drawing/2014/main" val="3187164135"/>
                    </a:ext>
                  </a:extLst>
                </a:gridCol>
                <a:gridCol w="2688294">
                  <a:extLst>
                    <a:ext uri="{9D8B030D-6E8A-4147-A177-3AD203B41FA5}">
                      <a16:colId xmlns:a16="http://schemas.microsoft.com/office/drawing/2014/main" val="2908012859"/>
                    </a:ext>
                  </a:extLst>
                </a:gridCol>
                <a:gridCol w="2401348">
                  <a:extLst>
                    <a:ext uri="{9D8B030D-6E8A-4147-A177-3AD203B41FA5}">
                      <a16:colId xmlns:a16="http://schemas.microsoft.com/office/drawing/2014/main" val="3308320278"/>
                    </a:ext>
                  </a:extLst>
                </a:gridCol>
              </a:tblGrid>
              <a:tr h="508376">
                <a:tc>
                  <a:txBody>
                    <a:bodyPr/>
                    <a:lstStyle/>
                    <a:p>
                      <a:r>
                        <a:rPr lang="en-US" dirty="0"/>
                        <a:t>Dataset</a:t>
                      </a:r>
                    </a:p>
                  </a:txBody>
                  <a:tcPr/>
                </a:tc>
                <a:tc>
                  <a:txBody>
                    <a:bodyPr/>
                    <a:lstStyle/>
                    <a:p>
                      <a:r>
                        <a:rPr lang="en-US" dirty="0"/>
                        <a:t>#Rows</a:t>
                      </a:r>
                    </a:p>
                  </a:txBody>
                  <a:tcPr/>
                </a:tc>
                <a:tc>
                  <a:txBody>
                    <a:bodyPr/>
                    <a:lstStyle/>
                    <a:p>
                      <a:r>
                        <a:rPr lang="en-US" dirty="0"/>
                        <a:t>#Columns</a:t>
                      </a:r>
                    </a:p>
                  </a:txBody>
                  <a:tcPr/>
                </a:tc>
                <a:tc>
                  <a:txBody>
                    <a:bodyPr/>
                    <a:lstStyle/>
                    <a:p>
                      <a:r>
                        <a:rPr lang="en-US" dirty="0"/>
                        <a:t>Column Types</a:t>
                      </a:r>
                    </a:p>
                  </a:txBody>
                  <a:tcPr/>
                </a:tc>
                <a:tc>
                  <a:txBody>
                    <a:bodyPr/>
                    <a:lstStyle/>
                    <a:p>
                      <a:r>
                        <a:rPr lang="en-US" dirty="0"/>
                        <a:t>Column Names</a:t>
                      </a:r>
                    </a:p>
                  </a:txBody>
                  <a:tcPr/>
                </a:tc>
                <a:extLst>
                  <a:ext uri="{0D108BD9-81ED-4DB2-BD59-A6C34878D82A}">
                    <a16:rowId xmlns:a16="http://schemas.microsoft.com/office/drawing/2014/main" val="1043620372"/>
                  </a:ext>
                </a:extLst>
              </a:tr>
              <a:tr h="1622055">
                <a:tc>
                  <a:txBody>
                    <a:bodyPr/>
                    <a:lstStyle/>
                    <a:p>
                      <a:r>
                        <a:rPr lang="en-US" dirty="0"/>
                        <a:t>Diabetes</a:t>
                      </a:r>
                    </a:p>
                  </a:txBody>
                  <a:tcPr/>
                </a:tc>
                <a:tc>
                  <a:txBody>
                    <a:bodyPr/>
                    <a:lstStyle/>
                    <a:p>
                      <a:r>
                        <a:rPr lang="en-US" dirty="0"/>
                        <a:t>768</a:t>
                      </a:r>
                    </a:p>
                  </a:txBody>
                  <a:tcPr/>
                </a:tc>
                <a:tc>
                  <a:txBody>
                    <a:bodyPr/>
                    <a:lstStyle/>
                    <a:p>
                      <a:r>
                        <a:rPr lang="en-US" dirty="0"/>
                        <a:t>9</a:t>
                      </a:r>
                    </a:p>
                  </a:txBody>
                  <a:tcPr/>
                </a:tc>
                <a:tc>
                  <a:txBody>
                    <a:bodyPr/>
                    <a:lstStyle/>
                    <a:p>
                      <a:r>
                        <a:rPr lang="en-US" dirty="0" err="1"/>
                        <a:t>ints</a:t>
                      </a:r>
                      <a:r>
                        <a:rPr lang="en-US" dirty="0"/>
                        <a:t>, floats, </a:t>
                      </a:r>
                      <a:r>
                        <a:rPr lang="en-US" dirty="0" err="1"/>
                        <a:t>boolean</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Pregnancies, Glucose, </a:t>
                      </a:r>
                      <a:r>
                        <a:rPr lang="en-US" sz="1800" kern="1200" dirty="0" err="1">
                          <a:solidFill>
                            <a:schemeClr val="dk1"/>
                          </a:solidFill>
                          <a:effectLst/>
                          <a:latin typeface="+mn-lt"/>
                          <a:ea typeface="+mn-ea"/>
                          <a:cs typeface="+mn-cs"/>
                        </a:rPr>
                        <a:t>BloodPressure</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SkinThickness</a:t>
                      </a:r>
                      <a:r>
                        <a:rPr lang="en-US" sz="1800" kern="1200" dirty="0">
                          <a:solidFill>
                            <a:schemeClr val="dk1"/>
                          </a:solidFill>
                          <a:effectLst/>
                          <a:latin typeface="+mn-lt"/>
                          <a:ea typeface="+mn-ea"/>
                          <a:cs typeface="+mn-cs"/>
                        </a:rPr>
                        <a:t>, Insulin, BMI, </a:t>
                      </a:r>
                      <a:r>
                        <a:rPr lang="en-US" sz="1800" kern="1200" dirty="0" err="1">
                          <a:solidFill>
                            <a:schemeClr val="dk1"/>
                          </a:solidFill>
                          <a:effectLst/>
                          <a:latin typeface="+mn-lt"/>
                          <a:ea typeface="+mn-ea"/>
                          <a:cs typeface="+mn-cs"/>
                        </a:rPr>
                        <a:t>DiabetesPedigreeFunction</a:t>
                      </a:r>
                      <a:r>
                        <a:rPr lang="en-US" sz="1800" kern="1200" dirty="0">
                          <a:solidFill>
                            <a:schemeClr val="dk1"/>
                          </a:solidFill>
                          <a:effectLst/>
                          <a:latin typeface="+mn-lt"/>
                          <a:ea typeface="+mn-ea"/>
                          <a:cs typeface="+mn-cs"/>
                        </a:rPr>
                        <a:t>, Age, Outcome</a:t>
                      </a:r>
                    </a:p>
                    <a:p>
                      <a:endParaRPr lang="en-US" dirty="0"/>
                    </a:p>
                  </a:txBody>
                  <a:tcPr/>
                </a:tc>
                <a:extLst>
                  <a:ext uri="{0D108BD9-81ED-4DB2-BD59-A6C34878D82A}">
                    <a16:rowId xmlns:a16="http://schemas.microsoft.com/office/drawing/2014/main" val="937639201"/>
                  </a:ext>
                </a:extLst>
              </a:tr>
              <a:tr h="538721">
                <a:tc>
                  <a:txBody>
                    <a:bodyPr/>
                    <a:lstStyle/>
                    <a:p>
                      <a:r>
                        <a:rPr lang="en-US" dirty="0"/>
                        <a:t>Cardio</a:t>
                      </a:r>
                    </a:p>
                  </a:txBody>
                  <a:tcPr/>
                </a:tc>
                <a:tc>
                  <a:txBody>
                    <a:bodyPr/>
                    <a:lstStyle/>
                    <a:p>
                      <a:r>
                        <a:rPr lang="en-US" dirty="0"/>
                        <a:t>70’000</a:t>
                      </a:r>
                    </a:p>
                  </a:txBody>
                  <a:tcPr/>
                </a:tc>
                <a:tc>
                  <a:txBody>
                    <a:bodyPr/>
                    <a:lstStyle/>
                    <a:p>
                      <a:r>
                        <a:rPr lang="en-US" dirty="0"/>
                        <a:t>12</a:t>
                      </a:r>
                    </a:p>
                  </a:txBody>
                  <a:tcPr/>
                </a:tc>
                <a:tc>
                  <a:txBody>
                    <a:bodyPr/>
                    <a:lstStyle/>
                    <a:p>
                      <a:r>
                        <a:rPr lang="en-US" dirty="0" err="1"/>
                        <a:t>ints</a:t>
                      </a:r>
                      <a:r>
                        <a:rPr lang="en-US" dirty="0"/>
                        <a:t>, floats, </a:t>
                      </a:r>
                      <a:r>
                        <a:rPr lang="en-US" dirty="0" err="1"/>
                        <a:t>boolean</a:t>
                      </a:r>
                      <a:r>
                        <a:rPr lang="en-US" dirty="0"/>
                        <a:t>, categorical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age, gender, height, weight, </a:t>
                      </a:r>
                      <a:r>
                        <a:rPr lang="en-US" sz="1800" kern="1200" dirty="0" err="1">
                          <a:solidFill>
                            <a:schemeClr val="dk1"/>
                          </a:solidFill>
                          <a:effectLst/>
                          <a:latin typeface="+mn-lt"/>
                          <a:ea typeface="+mn-ea"/>
                          <a:cs typeface="+mn-cs"/>
                        </a:rPr>
                        <a:t>ap_hi</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ap_lo</a:t>
                      </a:r>
                      <a:r>
                        <a:rPr lang="en-US" sz="1800" kern="1200" dirty="0">
                          <a:solidFill>
                            <a:schemeClr val="dk1"/>
                          </a:solidFill>
                          <a:effectLst/>
                          <a:latin typeface="+mn-lt"/>
                          <a:ea typeface="+mn-ea"/>
                          <a:cs typeface="+mn-cs"/>
                        </a:rPr>
                        <a:t>, cholesterol, </a:t>
                      </a:r>
                      <a:r>
                        <a:rPr lang="en-US" sz="1800" kern="1200" dirty="0" err="1">
                          <a:solidFill>
                            <a:schemeClr val="dk1"/>
                          </a:solidFill>
                          <a:effectLst/>
                          <a:latin typeface="+mn-lt"/>
                          <a:ea typeface="+mn-ea"/>
                          <a:cs typeface="+mn-cs"/>
                        </a:rPr>
                        <a:t>gluc</a:t>
                      </a:r>
                      <a:r>
                        <a:rPr lang="en-US" sz="1800" kern="1200" dirty="0">
                          <a:solidFill>
                            <a:schemeClr val="dk1"/>
                          </a:solidFill>
                          <a:effectLst/>
                          <a:latin typeface="+mn-lt"/>
                          <a:ea typeface="+mn-ea"/>
                          <a:cs typeface="+mn-cs"/>
                        </a:rPr>
                        <a:t>, smoke, alco, active, cardio</a:t>
                      </a:r>
                    </a:p>
                    <a:p>
                      <a:endParaRPr lang="en-US" dirty="0"/>
                    </a:p>
                  </a:txBody>
                  <a:tcPr/>
                </a:tc>
                <a:extLst>
                  <a:ext uri="{0D108BD9-81ED-4DB2-BD59-A6C34878D82A}">
                    <a16:rowId xmlns:a16="http://schemas.microsoft.com/office/drawing/2014/main" val="2203413141"/>
                  </a:ext>
                </a:extLst>
              </a:tr>
              <a:tr h="726251">
                <a:tc>
                  <a:txBody>
                    <a:bodyPr/>
                    <a:lstStyle/>
                    <a:p>
                      <a:r>
                        <a:rPr lang="en-US" dirty="0"/>
                        <a:t>Insurance</a:t>
                      </a:r>
                    </a:p>
                  </a:txBody>
                  <a:tcPr/>
                </a:tc>
                <a:tc>
                  <a:txBody>
                    <a:bodyPr/>
                    <a:lstStyle/>
                    <a:p>
                      <a:r>
                        <a:rPr lang="en-US" dirty="0"/>
                        <a:t>1’338</a:t>
                      </a:r>
                    </a:p>
                  </a:txBody>
                  <a:tcPr/>
                </a:tc>
                <a:tc>
                  <a:txBody>
                    <a:bodyPr/>
                    <a:lstStyle/>
                    <a:p>
                      <a:r>
                        <a:rPr lang="en-US"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ints</a:t>
                      </a:r>
                      <a:r>
                        <a:rPr lang="en-US" dirty="0"/>
                        <a:t>, floats, </a:t>
                      </a:r>
                      <a:r>
                        <a:rPr lang="en-US" dirty="0" err="1"/>
                        <a:t>boolean</a:t>
                      </a:r>
                      <a:r>
                        <a:rPr lang="en-US" dirty="0"/>
                        <a:t>, categorical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age, sex, </a:t>
                      </a:r>
                      <a:r>
                        <a:rPr lang="en-US" sz="1800" kern="1200" dirty="0" err="1">
                          <a:solidFill>
                            <a:schemeClr val="dk1"/>
                          </a:solidFill>
                          <a:effectLst/>
                          <a:latin typeface="+mn-lt"/>
                          <a:ea typeface="+mn-ea"/>
                          <a:cs typeface="+mn-cs"/>
                        </a:rPr>
                        <a:t>bmi</a:t>
                      </a:r>
                      <a:r>
                        <a:rPr lang="en-US" sz="1800" kern="1200" dirty="0">
                          <a:solidFill>
                            <a:schemeClr val="dk1"/>
                          </a:solidFill>
                          <a:effectLst/>
                          <a:latin typeface="+mn-lt"/>
                          <a:ea typeface="+mn-ea"/>
                          <a:cs typeface="+mn-cs"/>
                        </a:rPr>
                        <a:t>, children, smoker, region, charges</a:t>
                      </a:r>
                    </a:p>
                  </a:txBody>
                  <a:tcPr/>
                </a:tc>
                <a:extLst>
                  <a:ext uri="{0D108BD9-81ED-4DB2-BD59-A6C34878D82A}">
                    <a16:rowId xmlns:a16="http://schemas.microsoft.com/office/drawing/2014/main" val="3748873890"/>
                  </a:ext>
                </a:extLst>
              </a:tr>
            </a:tbl>
          </a:graphicData>
        </a:graphic>
      </p:graphicFrame>
    </p:spTree>
    <p:extLst>
      <p:ext uri="{BB962C8B-B14F-4D97-AF65-F5344CB8AC3E}">
        <p14:creationId xmlns:p14="http://schemas.microsoft.com/office/powerpoint/2010/main" val="1818819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Evaluation: Diabetes Attributes Distribution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17</a:t>
            </a:fld>
            <a:endParaRPr lang="en-US"/>
          </a:p>
        </p:txBody>
      </p:sp>
      <p:pic>
        <p:nvPicPr>
          <p:cNvPr id="9" name="Picture 8" descr="A screenshot of a graph&#10;&#10;Description automatically generated">
            <a:extLst>
              <a:ext uri="{FF2B5EF4-FFF2-40B4-BE49-F238E27FC236}">
                <a16:creationId xmlns:a16="http://schemas.microsoft.com/office/drawing/2014/main" id="{2CC1D731-D7A1-F95A-2E09-2318B639EA48}"/>
              </a:ext>
            </a:extLst>
          </p:cNvPr>
          <p:cNvPicPr>
            <a:picLocks noChangeAspect="1"/>
          </p:cNvPicPr>
          <p:nvPr/>
        </p:nvPicPr>
        <p:blipFill rotWithShape="1">
          <a:blip r:embed="rId3"/>
          <a:srcRect b="44698"/>
          <a:stretch/>
        </p:blipFill>
        <p:spPr>
          <a:xfrm>
            <a:off x="2914650" y="1628684"/>
            <a:ext cx="2071144" cy="5154206"/>
          </a:xfrm>
          <a:prstGeom prst="rect">
            <a:avLst/>
          </a:prstGeom>
        </p:spPr>
      </p:pic>
      <p:pic>
        <p:nvPicPr>
          <p:cNvPr id="13" name="Picture 12" descr="A screenshot of a graph&#10;&#10;Description automatically generated">
            <a:extLst>
              <a:ext uri="{FF2B5EF4-FFF2-40B4-BE49-F238E27FC236}">
                <a16:creationId xmlns:a16="http://schemas.microsoft.com/office/drawing/2014/main" id="{19FD7687-8E1F-E9E2-16A0-E31AF8588FD3}"/>
              </a:ext>
            </a:extLst>
          </p:cNvPr>
          <p:cNvPicPr>
            <a:picLocks noChangeAspect="1"/>
          </p:cNvPicPr>
          <p:nvPr/>
        </p:nvPicPr>
        <p:blipFill rotWithShape="1">
          <a:blip r:embed="rId3"/>
          <a:srcRect t="55519" r="-7377"/>
          <a:stretch/>
        </p:blipFill>
        <p:spPr>
          <a:xfrm>
            <a:off x="6496051" y="1628684"/>
            <a:ext cx="2781299" cy="5184681"/>
          </a:xfrm>
          <a:prstGeom prst="rect">
            <a:avLst/>
          </a:prstGeom>
        </p:spPr>
      </p:pic>
      <p:grpSp>
        <p:nvGrpSpPr>
          <p:cNvPr id="11" name="Group 10">
            <a:extLst>
              <a:ext uri="{FF2B5EF4-FFF2-40B4-BE49-F238E27FC236}">
                <a16:creationId xmlns:a16="http://schemas.microsoft.com/office/drawing/2014/main" id="{99D216CA-CA01-F7B2-3F68-19574F0EDA73}"/>
              </a:ext>
            </a:extLst>
          </p:cNvPr>
          <p:cNvGrpSpPr/>
          <p:nvPr/>
        </p:nvGrpSpPr>
        <p:grpSpPr>
          <a:xfrm>
            <a:off x="9728722" y="3582239"/>
            <a:ext cx="1599481" cy="1023892"/>
            <a:chOff x="9728722" y="3582239"/>
            <a:chExt cx="1599481" cy="1023892"/>
          </a:xfrm>
        </p:grpSpPr>
        <p:sp>
          <p:nvSpPr>
            <p:cNvPr id="3" name="Rectangle 2">
              <a:extLst>
                <a:ext uri="{FF2B5EF4-FFF2-40B4-BE49-F238E27FC236}">
                  <a16:creationId xmlns:a16="http://schemas.microsoft.com/office/drawing/2014/main" id="{A1A183E7-A0E0-4AAF-5D7F-31CA506585D0}"/>
                </a:ext>
              </a:extLst>
            </p:cNvPr>
            <p:cNvSpPr/>
            <p:nvPr/>
          </p:nvSpPr>
          <p:spPr>
            <a:xfrm>
              <a:off x="9728722" y="3598014"/>
              <a:ext cx="341194" cy="3377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4449875-5F9E-14F5-F3F1-95A77271DA8A}"/>
                </a:ext>
              </a:extLst>
            </p:cNvPr>
            <p:cNvSpPr/>
            <p:nvPr/>
          </p:nvSpPr>
          <p:spPr>
            <a:xfrm>
              <a:off x="9728722" y="4252574"/>
              <a:ext cx="341194" cy="33778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44CC61D-42D5-86EF-BEC2-D90D5737D582}"/>
                </a:ext>
              </a:extLst>
            </p:cNvPr>
            <p:cNvSpPr txBox="1"/>
            <p:nvPr/>
          </p:nvSpPr>
          <p:spPr>
            <a:xfrm>
              <a:off x="10276055" y="3582239"/>
              <a:ext cx="917239" cy="369332"/>
            </a:xfrm>
            <a:prstGeom prst="rect">
              <a:avLst/>
            </a:prstGeom>
            <a:noFill/>
          </p:spPr>
          <p:txBody>
            <a:bodyPr wrap="none" rtlCol="0">
              <a:spAutoFit/>
            </a:bodyPr>
            <a:lstStyle/>
            <a:p>
              <a:r>
                <a:rPr lang="en-US" dirty="0"/>
                <a:t>Original</a:t>
              </a:r>
            </a:p>
          </p:txBody>
        </p:sp>
        <p:sp>
          <p:nvSpPr>
            <p:cNvPr id="7" name="TextBox 6">
              <a:extLst>
                <a:ext uri="{FF2B5EF4-FFF2-40B4-BE49-F238E27FC236}">
                  <a16:creationId xmlns:a16="http://schemas.microsoft.com/office/drawing/2014/main" id="{8F6A3F21-B629-80D4-BBFD-6923DC3F6C9B}"/>
                </a:ext>
              </a:extLst>
            </p:cNvPr>
            <p:cNvSpPr txBox="1"/>
            <p:nvPr/>
          </p:nvSpPr>
          <p:spPr>
            <a:xfrm>
              <a:off x="10276055" y="4236799"/>
              <a:ext cx="1052148" cy="369332"/>
            </a:xfrm>
            <a:prstGeom prst="rect">
              <a:avLst/>
            </a:prstGeom>
            <a:noFill/>
          </p:spPr>
          <p:txBody>
            <a:bodyPr wrap="none" rtlCol="0">
              <a:spAutoFit/>
            </a:bodyPr>
            <a:lstStyle/>
            <a:p>
              <a:r>
                <a:rPr lang="en-US" dirty="0"/>
                <a:t>Synthetic</a:t>
              </a:r>
            </a:p>
          </p:txBody>
        </p:sp>
      </p:grpSp>
    </p:spTree>
    <p:extLst>
      <p:ext uri="{BB962C8B-B14F-4D97-AF65-F5344CB8AC3E}">
        <p14:creationId xmlns:p14="http://schemas.microsoft.com/office/powerpoint/2010/main" val="2555212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10567883" cy="1033669"/>
          </a:xfrm>
        </p:spPr>
        <p:txBody>
          <a:bodyPr>
            <a:normAutofit fontScale="90000"/>
          </a:bodyPr>
          <a:lstStyle/>
          <a:p>
            <a:r>
              <a:rPr lang="en-US" sz="4000" b="1" dirty="0">
                <a:solidFill>
                  <a:srgbClr val="FFFFFF"/>
                </a:solidFill>
                <a:latin typeface="-apple-system"/>
              </a:rPr>
              <a:t>Evaluation: Diabetes Pairwise Attribute Distribution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18</a:t>
            </a:fld>
            <a:endParaRPr lang="en-US"/>
          </a:p>
        </p:txBody>
      </p:sp>
      <p:pic>
        <p:nvPicPr>
          <p:cNvPr id="4" name="Picture 3" descr="A chart of a diagram&#10;&#10;Description automatically generated with medium confidence">
            <a:extLst>
              <a:ext uri="{FF2B5EF4-FFF2-40B4-BE49-F238E27FC236}">
                <a16:creationId xmlns:a16="http://schemas.microsoft.com/office/drawing/2014/main" id="{E8525E87-4607-5BB1-A152-C86BD943E3B3}"/>
              </a:ext>
            </a:extLst>
          </p:cNvPr>
          <p:cNvPicPr>
            <a:picLocks noChangeAspect="1"/>
          </p:cNvPicPr>
          <p:nvPr/>
        </p:nvPicPr>
        <p:blipFill>
          <a:blip r:embed="rId3"/>
          <a:stretch>
            <a:fillRect/>
          </a:stretch>
        </p:blipFill>
        <p:spPr>
          <a:xfrm>
            <a:off x="2988567" y="1507082"/>
            <a:ext cx="5622031" cy="5350918"/>
          </a:xfrm>
          <a:prstGeom prst="rect">
            <a:avLst/>
          </a:prstGeom>
        </p:spPr>
      </p:pic>
      <p:grpSp>
        <p:nvGrpSpPr>
          <p:cNvPr id="3" name="Group 2">
            <a:extLst>
              <a:ext uri="{FF2B5EF4-FFF2-40B4-BE49-F238E27FC236}">
                <a16:creationId xmlns:a16="http://schemas.microsoft.com/office/drawing/2014/main" id="{9E87FE73-2DAF-3C0D-44A4-768E01D94FFC}"/>
              </a:ext>
            </a:extLst>
          </p:cNvPr>
          <p:cNvGrpSpPr/>
          <p:nvPr/>
        </p:nvGrpSpPr>
        <p:grpSpPr>
          <a:xfrm>
            <a:off x="9728722" y="3582239"/>
            <a:ext cx="1599481" cy="1023892"/>
            <a:chOff x="9728722" y="3582239"/>
            <a:chExt cx="1599481" cy="1023892"/>
          </a:xfrm>
        </p:grpSpPr>
        <p:sp>
          <p:nvSpPr>
            <p:cNvPr id="6" name="Rectangle 5">
              <a:extLst>
                <a:ext uri="{FF2B5EF4-FFF2-40B4-BE49-F238E27FC236}">
                  <a16:creationId xmlns:a16="http://schemas.microsoft.com/office/drawing/2014/main" id="{B0FE78E8-E453-A1CD-9621-494D98CFAF3B}"/>
                </a:ext>
              </a:extLst>
            </p:cNvPr>
            <p:cNvSpPr/>
            <p:nvPr/>
          </p:nvSpPr>
          <p:spPr>
            <a:xfrm>
              <a:off x="9728722" y="3598014"/>
              <a:ext cx="341194" cy="3377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C0755A3-ACAF-B21F-7D66-3D94B31D02F9}"/>
                </a:ext>
              </a:extLst>
            </p:cNvPr>
            <p:cNvSpPr/>
            <p:nvPr/>
          </p:nvSpPr>
          <p:spPr>
            <a:xfrm>
              <a:off x="9728722" y="4252574"/>
              <a:ext cx="341194" cy="337782"/>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250BCA57-0C05-D846-35E5-41E6411A916E}"/>
                </a:ext>
              </a:extLst>
            </p:cNvPr>
            <p:cNvSpPr txBox="1"/>
            <p:nvPr/>
          </p:nvSpPr>
          <p:spPr>
            <a:xfrm>
              <a:off x="10276055" y="3582239"/>
              <a:ext cx="917239" cy="369332"/>
            </a:xfrm>
            <a:prstGeom prst="rect">
              <a:avLst/>
            </a:prstGeom>
            <a:noFill/>
          </p:spPr>
          <p:txBody>
            <a:bodyPr wrap="none" rtlCol="0">
              <a:spAutoFit/>
            </a:bodyPr>
            <a:lstStyle/>
            <a:p>
              <a:r>
                <a:rPr lang="en-US" dirty="0"/>
                <a:t>Original</a:t>
              </a:r>
            </a:p>
          </p:txBody>
        </p:sp>
        <p:sp>
          <p:nvSpPr>
            <p:cNvPr id="11" name="TextBox 10">
              <a:extLst>
                <a:ext uri="{FF2B5EF4-FFF2-40B4-BE49-F238E27FC236}">
                  <a16:creationId xmlns:a16="http://schemas.microsoft.com/office/drawing/2014/main" id="{F1571698-A519-D193-FC49-0CC6965575A1}"/>
                </a:ext>
              </a:extLst>
            </p:cNvPr>
            <p:cNvSpPr txBox="1"/>
            <p:nvPr/>
          </p:nvSpPr>
          <p:spPr>
            <a:xfrm>
              <a:off x="10276055" y="4236799"/>
              <a:ext cx="1052148" cy="369332"/>
            </a:xfrm>
            <a:prstGeom prst="rect">
              <a:avLst/>
            </a:prstGeom>
            <a:noFill/>
          </p:spPr>
          <p:txBody>
            <a:bodyPr wrap="none" rtlCol="0">
              <a:spAutoFit/>
            </a:bodyPr>
            <a:lstStyle/>
            <a:p>
              <a:r>
                <a:rPr lang="en-US" dirty="0"/>
                <a:t>Synthetic</a:t>
              </a:r>
            </a:p>
          </p:txBody>
        </p:sp>
      </p:grpSp>
    </p:spTree>
    <p:extLst>
      <p:ext uri="{BB962C8B-B14F-4D97-AF65-F5344CB8AC3E}">
        <p14:creationId xmlns:p14="http://schemas.microsoft.com/office/powerpoint/2010/main" val="986791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Privacy Metric Evaluation Example: Cardio</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19</a:t>
            </a:fld>
            <a:endParaRPr lang="en-US"/>
          </a:p>
        </p:txBody>
      </p:sp>
      <p:pic>
        <p:nvPicPr>
          <p:cNvPr id="4" name="Picture 3" descr="A table of numbers and letters&#10;&#10;Description automatically generated">
            <a:extLst>
              <a:ext uri="{FF2B5EF4-FFF2-40B4-BE49-F238E27FC236}">
                <a16:creationId xmlns:a16="http://schemas.microsoft.com/office/drawing/2014/main" id="{F59CDD78-9010-5FCF-904E-DB485CF23232}"/>
              </a:ext>
            </a:extLst>
          </p:cNvPr>
          <p:cNvPicPr>
            <a:picLocks noChangeAspect="1"/>
          </p:cNvPicPr>
          <p:nvPr/>
        </p:nvPicPr>
        <p:blipFill>
          <a:blip r:embed="rId3"/>
          <a:stretch>
            <a:fillRect/>
          </a:stretch>
        </p:blipFill>
        <p:spPr>
          <a:xfrm>
            <a:off x="1557725" y="1928651"/>
            <a:ext cx="7772400" cy="2505254"/>
          </a:xfrm>
          <a:prstGeom prst="rect">
            <a:avLst/>
          </a:prstGeom>
        </p:spPr>
      </p:pic>
      <p:pic>
        <p:nvPicPr>
          <p:cNvPr id="7" name="Picture 6" descr="A table with numbers and lines&#10;&#10;Description automatically generated">
            <a:extLst>
              <a:ext uri="{FF2B5EF4-FFF2-40B4-BE49-F238E27FC236}">
                <a16:creationId xmlns:a16="http://schemas.microsoft.com/office/drawing/2014/main" id="{F63A9439-E55C-D0AC-B5AC-AC40CC9D9AB0}"/>
              </a:ext>
            </a:extLst>
          </p:cNvPr>
          <p:cNvPicPr>
            <a:picLocks noChangeAspect="1"/>
          </p:cNvPicPr>
          <p:nvPr/>
        </p:nvPicPr>
        <p:blipFill>
          <a:blip r:embed="rId4"/>
          <a:stretch>
            <a:fillRect/>
          </a:stretch>
        </p:blipFill>
        <p:spPr>
          <a:xfrm>
            <a:off x="1557724" y="4472451"/>
            <a:ext cx="8094275" cy="2275453"/>
          </a:xfrm>
          <a:prstGeom prst="rect">
            <a:avLst/>
          </a:prstGeom>
        </p:spPr>
      </p:pic>
      <p:sp>
        <p:nvSpPr>
          <p:cNvPr id="9" name="Oval 8">
            <a:extLst>
              <a:ext uri="{FF2B5EF4-FFF2-40B4-BE49-F238E27FC236}">
                <a16:creationId xmlns:a16="http://schemas.microsoft.com/office/drawing/2014/main" id="{B2C3D64A-64B1-1E0B-F1DC-842A7166ACE7}"/>
              </a:ext>
            </a:extLst>
          </p:cNvPr>
          <p:cNvSpPr/>
          <p:nvPr/>
        </p:nvSpPr>
        <p:spPr>
          <a:xfrm>
            <a:off x="6325673" y="2276784"/>
            <a:ext cx="989527" cy="1995088"/>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sp>
        <p:nvSpPr>
          <p:cNvPr id="11" name="Oval 10">
            <a:extLst>
              <a:ext uri="{FF2B5EF4-FFF2-40B4-BE49-F238E27FC236}">
                <a16:creationId xmlns:a16="http://schemas.microsoft.com/office/drawing/2014/main" id="{73E4DD5F-77CA-68A2-2C47-8B3FDB2B69D8}"/>
              </a:ext>
            </a:extLst>
          </p:cNvPr>
          <p:cNvSpPr/>
          <p:nvPr/>
        </p:nvSpPr>
        <p:spPr>
          <a:xfrm>
            <a:off x="7095745" y="4889341"/>
            <a:ext cx="2556254" cy="1858563"/>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cxnSp>
        <p:nvCxnSpPr>
          <p:cNvPr id="6" name="Straight Connector 5">
            <a:extLst>
              <a:ext uri="{FF2B5EF4-FFF2-40B4-BE49-F238E27FC236}">
                <a16:creationId xmlns:a16="http://schemas.microsoft.com/office/drawing/2014/main" id="{796DC43A-3BB2-4811-6AE0-1EE44A2B68C2}"/>
              </a:ext>
            </a:extLst>
          </p:cNvPr>
          <p:cNvCxnSpPr/>
          <p:nvPr/>
        </p:nvCxnSpPr>
        <p:spPr>
          <a:xfrm>
            <a:off x="6551676" y="3625596"/>
            <a:ext cx="544068"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0F866CE-448E-B540-FCC2-0529A3EF352D}"/>
              </a:ext>
            </a:extLst>
          </p:cNvPr>
          <p:cNvCxnSpPr/>
          <p:nvPr/>
        </p:nvCxnSpPr>
        <p:spPr>
          <a:xfrm>
            <a:off x="7440878" y="6505956"/>
            <a:ext cx="544068"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7680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dirty="0">
                <a:solidFill>
                  <a:srgbClr val="FFFFFF"/>
                </a:solidFill>
                <a:effectLst/>
                <a:latin typeface="-apple-system"/>
              </a:rPr>
              <a:t>Overview</a:t>
            </a:r>
            <a:endParaRPr lang="en-US" sz="4000" dirty="0">
              <a:solidFill>
                <a:srgbClr val="FFFFFF"/>
              </a:solidFill>
            </a:endParaRPr>
          </a:p>
        </p:txBody>
      </p:sp>
      <p:graphicFrame>
        <p:nvGraphicFramePr>
          <p:cNvPr id="4" name="Content Placeholder 2">
            <a:extLst>
              <a:ext uri="{FF2B5EF4-FFF2-40B4-BE49-F238E27FC236}">
                <a16:creationId xmlns:a16="http://schemas.microsoft.com/office/drawing/2014/main" id="{4CBB21F9-E7DB-B921-E198-D20EBA490ED9}"/>
              </a:ext>
            </a:extLst>
          </p:cNvPr>
          <p:cNvGraphicFramePr>
            <a:graphicFrameLocks noGrp="1"/>
          </p:cNvGraphicFramePr>
          <p:nvPr>
            <p:ph idx="1"/>
            <p:extLst>
              <p:ext uri="{D42A27DB-BD31-4B8C-83A1-F6EECF244321}">
                <p14:modId xmlns:p14="http://schemas.microsoft.com/office/powerpoint/2010/main" val="1797104891"/>
              </p:ext>
            </p:extLst>
          </p:nvPr>
        </p:nvGraphicFramePr>
        <p:xfrm>
          <a:off x="785917" y="1869276"/>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2</a:t>
            </a:fld>
            <a:endParaRPr lang="en-US"/>
          </a:p>
        </p:txBody>
      </p:sp>
    </p:spTree>
    <p:extLst>
      <p:ext uri="{BB962C8B-B14F-4D97-AF65-F5344CB8AC3E}">
        <p14:creationId xmlns:p14="http://schemas.microsoft.com/office/powerpoint/2010/main" val="2636767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Utility Metric Evaluation Example: Diabetes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20</a:t>
            </a:fld>
            <a:endParaRPr lang="en-US"/>
          </a:p>
        </p:txBody>
      </p:sp>
      <p:pic>
        <p:nvPicPr>
          <p:cNvPr id="6" name="Picture 5" descr="A table with numbers and letters&#10;&#10;Description automatically generated">
            <a:extLst>
              <a:ext uri="{FF2B5EF4-FFF2-40B4-BE49-F238E27FC236}">
                <a16:creationId xmlns:a16="http://schemas.microsoft.com/office/drawing/2014/main" id="{736E8B0C-E606-E316-123D-1F04363D486F}"/>
              </a:ext>
            </a:extLst>
          </p:cNvPr>
          <p:cNvPicPr>
            <a:picLocks noChangeAspect="1"/>
          </p:cNvPicPr>
          <p:nvPr/>
        </p:nvPicPr>
        <p:blipFill>
          <a:blip r:embed="rId3"/>
          <a:stretch>
            <a:fillRect/>
          </a:stretch>
        </p:blipFill>
        <p:spPr>
          <a:xfrm>
            <a:off x="2196536" y="1850695"/>
            <a:ext cx="8258274" cy="2370330"/>
          </a:xfrm>
          <a:prstGeom prst="rect">
            <a:avLst/>
          </a:prstGeom>
        </p:spPr>
      </p:pic>
      <p:sp>
        <p:nvSpPr>
          <p:cNvPr id="13" name="Oval 12">
            <a:extLst>
              <a:ext uri="{FF2B5EF4-FFF2-40B4-BE49-F238E27FC236}">
                <a16:creationId xmlns:a16="http://schemas.microsoft.com/office/drawing/2014/main" id="{9330CF4B-7DFC-4D46-6AC0-F7F9636911DD}"/>
              </a:ext>
            </a:extLst>
          </p:cNvPr>
          <p:cNvSpPr/>
          <p:nvPr/>
        </p:nvSpPr>
        <p:spPr>
          <a:xfrm>
            <a:off x="3394856" y="2199736"/>
            <a:ext cx="989527" cy="1995088"/>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pic>
        <p:nvPicPr>
          <p:cNvPr id="17" name="Picture 16" descr="A graph of different colored lines&#10;&#10;Description automatically generated">
            <a:extLst>
              <a:ext uri="{FF2B5EF4-FFF2-40B4-BE49-F238E27FC236}">
                <a16:creationId xmlns:a16="http://schemas.microsoft.com/office/drawing/2014/main" id="{043E452A-A455-5517-D291-4AB7D31E1859}"/>
              </a:ext>
            </a:extLst>
          </p:cNvPr>
          <p:cNvPicPr>
            <a:picLocks noChangeAspect="1"/>
          </p:cNvPicPr>
          <p:nvPr/>
        </p:nvPicPr>
        <p:blipFill>
          <a:blip r:embed="rId4"/>
          <a:stretch>
            <a:fillRect/>
          </a:stretch>
        </p:blipFill>
        <p:spPr>
          <a:xfrm>
            <a:off x="3394856" y="4194824"/>
            <a:ext cx="5215744" cy="2583499"/>
          </a:xfrm>
          <a:prstGeom prst="rect">
            <a:avLst/>
          </a:prstGeom>
        </p:spPr>
      </p:pic>
      <p:cxnSp>
        <p:nvCxnSpPr>
          <p:cNvPr id="3" name="Straight Connector 2">
            <a:extLst>
              <a:ext uri="{FF2B5EF4-FFF2-40B4-BE49-F238E27FC236}">
                <a16:creationId xmlns:a16="http://schemas.microsoft.com/office/drawing/2014/main" id="{54C443D5-A67F-9F30-B4AA-7BC4C94AAD6E}"/>
              </a:ext>
            </a:extLst>
          </p:cNvPr>
          <p:cNvCxnSpPr/>
          <p:nvPr/>
        </p:nvCxnSpPr>
        <p:spPr>
          <a:xfrm>
            <a:off x="3671316" y="3092196"/>
            <a:ext cx="544068"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0226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dirty="0">
                <a:solidFill>
                  <a:srgbClr val="FFFFFF"/>
                </a:solidFill>
                <a:latin typeface="-apple-system"/>
              </a:rPr>
              <a:t>Conclusion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21</a:t>
            </a:fld>
            <a:endParaRPr lang="en-US"/>
          </a:p>
        </p:txBody>
      </p:sp>
      <p:sp>
        <p:nvSpPr>
          <p:cNvPr id="7" name="TextBox 6">
            <a:extLst>
              <a:ext uri="{FF2B5EF4-FFF2-40B4-BE49-F238E27FC236}">
                <a16:creationId xmlns:a16="http://schemas.microsoft.com/office/drawing/2014/main" id="{4AC00C0C-300F-4B9C-79C5-23A34157D16F}"/>
              </a:ext>
            </a:extLst>
          </p:cNvPr>
          <p:cNvSpPr txBox="1"/>
          <p:nvPr/>
        </p:nvSpPr>
        <p:spPr>
          <a:xfrm>
            <a:off x="679938" y="1866224"/>
            <a:ext cx="10781378" cy="295786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US" b="0" i="0" dirty="0">
                <a:effectLst/>
              </a:rPr>
              <a:t>Examined metrics/methods for privacy preservation in synthetic datasets using generative AI.</a:t>
            </a:r>
          </a:p>
          <a:p>
            <a:pPr marL="285750" indent="-285750" algn="l">
              <a:lnSpc>
                <a:spcPct val="150000"/>
              </a:lnSpc>
              <a:buFont typeface="Arial" panose="020B0604020202020204" pitchFamily="34" charset="0"/>
              <a:buChar char="•"/>
            </a:pPr>
            <a:r>
              <a:rPr lang="en-US" b="0" i="0" dirty="0">
                <a:effectLst/>
              </a:rPr>
              <a:t>Categorized and chosen privacy/utility metrics; designed and implemented assessment framework.</a:t>
            </a:r>
          </a:p>
          <a:p>
            <a:pPr marL="285750" indent="-285750" algn="l">
              <a:lnSpc>
                <a:spcPct val="150000"/>
              </a:lnSpc>
              <a:buFont typeface="Arial" panose="020B0604020202020204" pitchFamily="34" charset="0"/>
              <a:buChar char="•"/>
            </a:pPr>
            <a:r>
              <a:rPr lang="en-US" b="0" i="0" dirty="0">
                <a:effectLst/>
              </a:rPr>
              <a:t>Evaluation on 3 healthcare datasets, 6 synthetic data generation models with proposed framework.</a:t>
            </a:r>
          </a:p>
          <a:p>
            <a:pPr marL="285750" indent="-285750" algn="l">
              <a:lnSpc>
                <a:spcPct val="150000"/>
              </a:lnSpc>
              <a:buFont typeface="Arial" panose="020B0604020202020204" pitchFamily="34" charset="0"/>
              <a:buChar char="•"/>
            </a:pPr>
            <a:r>
              <a:rPr lang="en-US" b="1" i="0" dirty="0">
                <a:effectLst/>
              </a:rPr>
              <a:t>Challenges:</a:t>
            </a:r>
            <a:r>
              <a:rPr lang="en-US" b="0" i="0" dirty="0">
                <a:effectLst/>
              </a:rPr>
              <a:t> Results interpretation, balancing utility and privacy; complex to define thresholds and find the best parameters.</a:t>
            </a:r>
          </a:p>
          <a:p>
            <a:pPr marL="285750" indent="-285750" algn="l">
              <a:lnSpc>
                <a:spcPct val="150000"/>
              </a:lnSpc>
              <a:buFont typeface="Arial" panose="020B0604020202020204" pitchFamily="34" charset="0"/>
              <a:buChar char="•"/>
            </a:pPr>
            <a:r>
              <a:rPr lang="en-US" b="1" i="0" dirty="0">
                <a:effectLst/>
              </a:rPr>
              <a:t>Future Work:</a:t>
            </a:r>
            <a:r>
              <a:rPr lang="en-US" b="0" i="0" dirty="0">
                <a:effectLst/>
              </a:rPr>
              <a:t> Further explore/quantify utility and privacy balance; optimize workload-heavy algorithms; evaluate privacy preservation for unstructured data</a:t>
            </a:r>
          </a:p>
        </p:txBody>
      </p:sp>
    </p:spTree>
    <p:extLst>
      <p:ext uri="{BB962C8B-B14F-4D97-AF65-F5344CB8AC3E}">
        <p14:creationId xmlns:p14="http://schemas.microsoft.com/office/powerpoint/2010/main" val="276065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1">
            <a:extLst>
              <a:ext uri="{FF2B5EF4-FFF2-40B4-BE49-F238E27FC236}">
                <a16:creationId xmlns:a16="http://schemas.microsoft.com/office/drawing/2014/main" id="{17D2D016-31AC-73FF-B0B2-CC0EEAE0513F}"/>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dirty="0">
                <a:solidFill>
                  <a:srgbClr val="FFFFFF"/>
                </a:solidFill>
                <a:latin typeface="+mj-lt"/>
                <a:ea typeface="+mj-ea"/>
                <a:cs typeface="+mj-cs"/>
              </a:rPr>
              <a:t>Thanks for your attention!</a:t>
            </a:r>
            <a:br>
              <a:rPr lang="en-US" sz="4800" kern="1200" dirty="0">
                <a:solidFill>
                  <a:srgbClr val="FFFFFF"/>
                </a:solidFill>
                <a:latin typeface="+mj-lt"/>
                <a:ea typeface="+mj-ea"/>
                <a:cs typeface="+mj-cs"/>
              </a:rPr>
            </a:br>
            <a:br>
              <a:rPr lang="en-US" sz="4800" kern="1200" dirty="0">
                <a:solidFill>
                  <a:srgbClr val="FFFFFF"/>
                </a:solidFill>
                <a:latin typeface="+mj-lt"/>
                <a:ea typeface="+mj-ea"/>
                <a:cs typeface="+mj-cs"/>
              </a:rPr>
            </a:br>
            <a:r>
              <a:rPr lang="en-US" sz="4800" kern="1200" dirty="0">
                <a:solidFill>
                  <a:srgbClr val="FFFFFF"/>
                </a:solidFill>
                <a:latin typeface="+mj-lt"/>
                <a:ea typeface="+mj-ea"/>
                <a:cs typeface="+mj-cs"/>
              </a:rPr>
              <a:t>Any Questions?</a:t>
            </a:r>
          </a:p>
        </p:txBody>
      </p:sp>
      <p:sp>
        <p:nvSpPr>
          <p:cNvPr id="4" name="Slide Number Placeholder 3">
            <a:extLst>
              <a:ext uri="{FF2B5EF4-FFF2-40B4-BE49-F238E27FC236}">
                <a16:creationId xmlns:a16="http://schemas.microsoft.com/office/drawing/2014/main" id="{5DC21C06-FE52-E6A2-2C50-05B3CB5D8F83}"/>
              </a:ext>
            </a:extLst>
          </p:cNvPr>
          <p:cNvSpPr>
            <a:spLocks noGrp="1"/>
          </p:cNvSpPr>
          <p:nvPr>
            <p:ph type="sldNum" sz="quarter" idx="12"/>
          </p:nvPr>
        </p:nvSpPr>
        <p:spPr>
          <a:xfrm>
            <a:off x="11704320" y="6446837"/>
            <a:ext cx="448056" cy="365125"/>
          </a:xfrm>
        </p:spPr>
        <p:txBody>
          <a:bodyPr vert="horz" lIns="91440" tIns="45720" rIns="91440" bIns="45720" rtlCol="0" anchor="ctr">
            <a:normAutofit/>
          </a:bodyPr>
          <a:lstStyle/>
          <a:p>
            <a:pPr>
              <a:spcAft>
                <a:spcPts val="600"/>
              </a:spcAft>
            </a:pPr>
            <a:fld id="{F8253D5B-B4F5-7C4F-BF35-C7FC34EBFB7C}" type="slidenum">
              <a:rPr lang="en-US" sz="1100">
                <a:solidFill>
                  <a:schemeClr val="tx1">
                    <a:lumMod val="50000"/>
                    <a:lumOff val="50000"/>
                  </a:schemeClr>
                </a:solidFill>
              </a:rPr>
              <a:pPr>
                <a:spcAft>
                  <a:spcPts val="600"/>
                </a:spcAft>
              </a:pPr>
              <a:t>22</a:t>
            </a:fld>
            <a:endParaRPr lang="en-US" sz="1100">
              <a:solidFill>
                <a:schemeClr val="tx1">
                  <a:lumMod val="50000"/>
                  <a:lumOff val="50000"/>
                </a:schemeClr>
              </a:solidFill>
            </a:endParaRPr>
          </a:p>
        </p:txBody>
      </p:sp>
    </p:spTree>
    <p:extLst>
      <p:ext uri="{BB962C8B-B14F-4D97-AF65-F5344CB8AC3E}">
        <p14:creationId xmlns:p14="http://schemas.microsoft.com/office/powerpoint/2010/main" val="23349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dirty="0">
                <a:solidFill>
                  <a:srgbClr val="FFFFFF"/>
                </a:solidFill>
                <a:effectLst/>
                <a:latin typeface="-apple-system"/>
              </a:rPr>
              <a:t>Introduction &amp; Motivation</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3</a:t>
            </a:fld>
            <a:endParaRPr lang="en-US"/>
          </a:p>
        </p:txBody>
      </p:sp>
      <p:sp>
        <p:nvSpPr>
          <p:cNvPr id="9" name="TextBox 8">
            <a:extLst>
              <a:ext uri="{FF2B5EF4-FFF2-40B4-BE49-F238E27FC236}">
                <a16:creationId xmlns:a16="http://schemas.microsoft.com/office/drawing/2014/main" id="{CCB34A14-9C80-3F4E-FA7E-F98858453EEF}"/>
              </a:ext>
            </a:extLst>
          </p:cNvPr>
          <p:cNvSpPr txBox="1"/>
          <p:nvPr/>
        </p:nvSpPr>
        <p:spPr>
          <a:xfrm>
            <a:off x="1016738" y="1875967"/>
            <a:ext cx="6081823" cy="3416320"/>
          </a:xfrm>
          <a:prstGeom prst="rect">
            <a:avLst/>
          </a:prstGeom>
          <a:noFill/>
        </p:spPr>
        <p:txBody>
          <a:bodyPr wrap="square" rtlCol="0">
            <a:spAutoFit/>
          </a:bodyPr>
          <a:lstStyle/>
          <a:p>
            <a:r>
              <a:rPr lang="en-US" sz="2400" b="1" dirty="0">
                <a:solidFill>
                  <a:srgbClr val="0E0E0E"/>
                </a:solidFill>
                <a:effectLst/>
                <a:latin typeface=".SF NS"/>
              </a:rPr>
              <a:t>Why Synthetic Data?</a:t>
            </a:r>
            <a:endParaRPr lang="en-US" sz="2400" dirty="0">
              <a:solidFill>
                <a:srgbClr val="0E0E0E"/>
              </a:solidFill>
              <a:effectLst/>
              <a:latin typeface=".SF NS"/>
            </a:endParaRPr>
          </a:p>
          <a:p>
            <a:pPr marL="342900" indent="-342900">
              <a:buFont typeface="Arial" panose="020B0604020202020204" pitchFamily="34" charset="0"/>
              <a:buChar char="•"/>
            </a:pPr>
            <a:r>
              <a:rPr lang="en-US" sz="2400" dirty="0">
                <a:solidFill>
                  <a:srgbClr val="0E0E0E"/>
                </a:solidFill>
                <a:effectLst/>
                <a:latin typeface=".SF NS"/>
              </a:rPr>
              <a:t>Data Privacy Challenges (GDPR, data scarcity)</a:t>
            </a:r>
          </a:p>
          <a:p>
            <a:pPr marL="342900" indent="-342900">
              <a:buFont typeface="Arial" panose="020B0604020202020204" pitchFamily="34" charset="0"/>
              <a:buChar char="•"/>
            </a:pPr>
            <a:r>
              <a:rPr lang="en-US" sz="2400" dirty="0">
                <a:solidFill>
                  <a:srgbClr val="0E0E0E"/>
                </a:solidFill>
                <a:effectLst/>
                <a:latin typeface=".SF NS"/>
              </a:rPr>
              <a:t>Synthetic Data as a privacy solution – Is it enough?</a:t>
            </a:r>
          </a:p>
          <a:p>
            <a:pPr marL="342900" lvl="0" indent="-342900">
              <a:lnSpc>
                <a:spcPct val="100000"/>
              </a:lnSpc>
              <a:buFont typeface="Arial" panose="020B0604020202020204" pitchFamily="34" charset="0"/>
              <a:buChar char="•"/>
            </a:pPr>
            <a:r>
              <a:rPr lang="en-US" sz="2400" b="1" dirty="0"/>
              <a:t>Data Scarcity</a:t>
            </a:r>
            <a:r>
              <a:rPr lang="en-US" sz="2400" dirty="0"/>
              <a:t>: Certain domains face challenges in obtaining sufficient high-quality data due to limited availability and incomplete information.</a:t>
            </a:r>
          </a:p>
        </p:txBody>
      </p:sp>
      <p:pic>
        <p:nvPicPr>
          <p:cNvPr id="15" name="Picture 2" descr="Synthetic data vs real data: which is a better option?">
            <a:extLst>
              <a:ext uri="{FF2B5EF4-FFF2-40B4-BE49-F238E27FC236}">
                <a16:creationId xmlns:a16="http://schemas.microsoft.com/office/drawing/2014/main" id="{E85E12BF-AF7F-2EB4-73AF-DA8F56667F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308" y="2375936"/>
            <a:ext cx="5166056" cy="2416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6FCE081-9AF0-0F2B-E649-D7E13F1BFCBC}"/>
              </a:ext>
            </a:extLst>
          </p:cNvPr>
          <p:cNvSpPr txBox="1"/>
          <p:nvPr/>
        </p:nvSpPr>
        <p:spPr>
          <a:xfrm>
            <a:off x="0" y="6535603"/>
            <a:ext cx="11918372" cy="307777"/>
          </a:xfrm>
          <a:prstGeom prst="rect">
            <a:avLst/>
          </a:prstGeom>
          <a:noFill/>
        </p:spPr>
        <p:txBody>
          <a:bodyPr wrap="square">
            <a:spAutoFit/>
          </a:bodyPr>
          <a:lstStyle/>
          <a:p>
            <a:r>
              <a:rPr lang="en-US" sz="1400" dirty="0">
                <a:solidFill>
                  <a:schemeClr val="bg2">
                    <a:lumMod val="50000"/>
                  </a:schemeClr>
                </a:solidFill>
              </a:rPr>
              <a:t>Source picture: https://</a:t>
            </a:r>
            <a:r>
              <a:rPr lang="en-US" sz="1400" dirty="0" err="1">
                <a:solidFill>
                  <a:schemeClr val="bg2">
                    <a:lumMod val="50000"/>
                  </a:schemeClr>
                </a:solidFill>
              </a:rPr>
              <a:t>www.labellerr.com</a:t>
            </a:r>
            <a:r>
              <a:rPr lang="en-US" sz="1400" dirty="0">
                <a:solidFill>
                  <a:schemeClr val="bg2">
                    <a:lumMod val="50000"/>
                  </a:schemeClr>
                </a:solidFill>
              </a:rPr>
              <a:t>/blog/synthetic-data-vs-real-data-which-is-a-better-option-for-your-projects-2/</a:t>
            </a:r>
          </a:p>
        </p:txBody>
      </p:sp>
    </p:spTree>
    <p:extLst>
      <p:ext uri="{BB962C8B-B14F-4D97-AF65-F5344CB8AC3E}">
        <p14:creationId xmlns:p14="http://schemas.microsoft.com/office/powerpoint/2010/main" val="1373030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dirty="0">
                <a:solidFill>
                  <a:srgbClr val="FFFFFF"/>
                </a:solidFill>
                <a:effectLst/>
                <a:latin typeface="-apple-system"/>
              </a:rPr>
              <a:t>Example of Synthetic Data Risks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4</a:t>
            </a:fld>
            <a:endParaRPr lang="en-US"/>
          </a:p>
        </p:txBody>
      </p:sp>
      <p:sp>
        <p:nvSpPr>
          <p:cNvPr id="9" name="TextBox 8">
            <a:extLst>
              <a:ext uri="{FF2B5EF4-FFF2-40B4-BE49-F238E27FC236}">
                <a16:creationId xmlns:a16="http://schemas.microsoft.com/office/drawing/2014/main" id="{CCB34A14-9C80-3F4E-FA7E-F98858453EEF}"/>
              </a:ext>
            </a:extLst>
          </p:cNvPr>
          <p:cNvSpPr txBox="1"/>
          <p:nvPr/>
        </p:nvSpPr>
        <p:spPr>
          <a:xfrm>
            <a:off x="1016738" y="1875967"/>
            <a:ext cx="6081823" cy="2308324"/>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rgbClr val="0E0E0E"/>
                </a:solidFill>
                <a:effectLst/>
                <a:latin typeface=".SF NS"/>
              </a:rPr>
              <a:t>Risk of Overfitting in generative models</a:t>
            </a:r>
            <a:endParaRPr lang="en-US" sz="2400" dirty="0">
              <a:solidFill>
                <a:srgbClr val="0E0E0E"/>
              </a:solidFill>
              <a:effectLst/>
              <a:latin typeface=".SF NS"/>
            </a:endParaRPr>
          </a:p>
          <a:p>
            <a:pPr marL="342900" indent="-342900">
              <a:buFont typeface="Arial" panose="020B0604020202020204" pitchFamily="34" charset="0"/>
              <a:buChar char="•"/>
            </a:pPr>
            <a:r>
              <a:rPr lang="en-US" sz="2400" dirty="0">
                <a:solidFill>
                  <a:srgbClr val="0E0E0E"/>
                </a:solidFill>
                <a:effectLst/>
                <a:latin typeface=".SF NS"/>
              </a:rPr>
              <a:t>Example: Too similar distributions exposing sensitive information</a:t>
            </a:r>
          </a:p>
          <a:p>
            <a:pPr marL="342900" indent="-342900">
              <a:buFont typeface="Arial" panose="020B0604020202020204" pitchFamily="34" charset="0"/>
              <a:buChar char="•"/>
            </a:pPr>
            <a:r>
              <a:rPr lang="en-US" sz="2400" b="1" dirty="0">
                <a:solidFill>
                  <a:srgbClr val="0E0E0E"/>
                </a:solidFill>
                <a:effectLst/>
                <a:latin typeface=".SF NS"/>
              </a:rPr>
              <a:t>Risk of Underfitting</a:t>
            </a:r>
          </a:p>
          <a:p>
            <a:pPr marL="342900" indent="-342900">
              <a:buFont typeface="Arial" panose="020B0604020202020204" pitchFamily="34" charset="0"/>
              <a:buChar char="•"/>
            </a:pPr>
            <a:r>
              <a:rPr lang="en-US" sz="2400" dirty="0">
                <a:solidFill>
                  <a:srgbClr val="0E0E0E"/>
                </a:solidFill>
                <a:effectLst/>
                <a:latin typeface=".SF NS"/>
              </a:rPr>
              <a:t>Example: not able to learn distribution but simply copying real data records</a:t>
            </a:r>
          </a:p>
        </p:txBody>
      </p:sp>
      <p:sp>
        <p:nvSpPr>
          <p:cNvPr id="3" name="TextBox 2">
            <a:extLst>
              <a:ext uri="{FF2B5EF4-FFF2-40B4-BE49-F238E27FC236}">
                <a16:creationId xmlns:a16="http://schemas.microsoft.com/office/drawing/2014/main" id="{1FE01044-B17C-BD2F-AD95-7D6664502A17}"/>
              </a:ext>
            </a:extLst>
          </p:cNvPr>
          <p:cNvSpPr txBox="1"/>
          <p:nvPr/>
        </p:nvSpPr>
        <p:spPr>
          <a:xfrm>
            <a:off x="8115299" y="2474893"/>
            <a:ext cx="3600763" cy="954107"/>
          </a:xfrm>
          <a:prstGeom prst="rect">
            <a:avLst/>
          </a:prstGeom>
          <a:noFill/>
          <a:ln w="19050">
            <a:solidFill>
              <a:schemeClr val="tx1"/>
            </a:solidFill>
          </a:ln>
        </p:spPr>
        <p:txBody>
          <a:bodyPr wrap="square" rtlCol="0">
            <a:spAutoFit/>
          </a:bodyPr>
          <a:lstStyle/>
          <a:p>
            <a:r>
              <a:rPr lang="en-US" sz="2800" dirty="0"/>
              <a:t>→ Privacy and utility assessment framework</a:t>
            </a:r>
          </a:p>
        </p:txBody>
      </p:sp>
      <p:pic>
        <p:nvPicPr>
          <p:cNvPr id="2050" name="Picture 2" descr="Model Fit: Underfitting vs. Overfitting - Amazon Machine Learning">
            <a:extLst>
              <a:ext uri="{FF2B5EF4-FFF2-40B4-BE49-F238E27FC236}">
                <a16:creationId xmlns:a16="http://schemas.microsoft.com/office/drawing/2014/main" id="{FB5DFE77-2F12-4A79-D4D9-D8D1B6DE5E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9450" y="4248003"/>
            <a:ext cx="8084198" cy="24422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C045C42-035E-1414-3C64-941C2BAD0475}"/>
              </a:ext>
            </a:extLst>
          </p:cNvPr>
          <p:cNvSpPr txBox="1"/>
          <p:nvPr/>
        </p:nvSpPr>
        <p:spPr>
          <a:xfrm>
            <a:off x="0" y="6550223"/>
            <a:ext cx="11256712" cy="307777"/>
          </a:xfrm>
          <a:prstGeom prst="rect">
            <a:avLst/>
          </a:prstGeom>
          <a:noFill/>
        </p:spPr>
        <p:txBody>
          <a:bodyPr wrap="square">
            <a:spAutoFit/>
          </a:bodyPr>
          <a:lstStyle/>
          <a:p>
            <a:r>
              <a:rPr lang="en-US" sz="1400" dirty="0">
                <a:solidFill>
                  <a:schemeClr val="bg1">
                    <a:lumMod val="50000"/>
                  </a:schemeClr>
                </a:solidFill>
              </a:rPr>
              <a:t>Source picture: https://</a:t>
            </a:r>
            <a:r>
              <a:rPr lang="en-US" sz="1400" dirty="0" err="1">
                <a:solidFill>
                  <a:schemeClr val="bg1">
                    <a:lumMod val="50000"/>
                  </a:schemeClr>
                </a:solidFill>
              </a:rPr>
              <a:t>docs.aws.amazon.com</a:t>
            </a:r>
            <a:r>
              <a:rPr lang="en-US" sz="1400" dirty="0">
                <a:solidFill>
                  <a:schemeClr val="bg1">
                    <a:lumMod val="50000"/>
                  </a:schemeClr>
                </a:solidFill>
              </a:rPr>
              <a:t>/machine-learning/latest/dg/model-fit-underfitting-vs-</a:t>
            </a:r>
            <a:r>
              <a:rPr lang="en-US" sz="1400" dirty="0" err="1">
                <a:solidFill>
                  <a:schemeClr val="bg1">
                    <a:lumMod val="50000"/>
                  </a:schemeClr>
                </a:solidFill>
              </a:rPr>
              <a:t>overfitting.html</a:t>
            </a:r>
            <a:endParaRPr lang="en-US" sz="1400" dirty="0">
              <a:solidFill>
                <a:schemeClr val="bg1">
                  <a:lumMod val="50000"/>
                </a:schemeClr>
              </a:solidFill>
            </a:endParaRPr>
          </a:p>
        </p:txBody>
      </p:sp>
    </p:spTree>
    <p:extLst>
      <p:ext uri="{BB962C8B-B14F-4D97-AF65-F5344CB8AC3E}">
        <p14:creationId xmlns:p14="http://schemas.microsoft.com/office/powerpoint/2010/main" val="3250015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a:solidFill>
                  <a:srgbClr val="FFFFFF"/>
                </a:solidFill>
                <a:effectLst/>
                <a:latin typeface="-apple-system"/>
              </a:rPr>
              <a:t>Background</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5</a:t>
            </a:fld>
            <a:endParaRPr lang="en-US"/>
          </a:p>
        </p:txBody>
      </p:sp>
      <p:sp>
        <p:nvSpPr>
          <p:cNvPr id="9" name="TextBox 8">
            <a:extLst>
              <a:ext uri="{FF2B5EF4-FFF2-40B4-BE49-F238E27FC236}">
                <a16:creationId xmlns:a16="http://schemas.microsoft.com/office/drawing/2014/main" id="{CCB34A14-9C80-3F4E-FA7E-F98858453EEF}"/>
              </a:ext>
            </a:extLst>
          </p:cNvPr>
          <p:cNvSpPr txBox="1"/>
          <p:nvPr/>
        </p:nvSpPr>
        <p:spPr>
          <a:xfrm>
            <a:off x="785917" y="1644367"/>
            <a:ext cx="8360092" cy="225106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solidFill>
                  <a:srgbClr val="0E0E0E"/>
                </a:solidFill>
                <a:effectLst/>
              </a:rPr>
              <a:t>What is synthetic data?</a:t>
            </a:r>
          </a:p>
          <a:p>
            <a:pPr marL="342900" indent="-342900">
              <a:lnSpc>
                <a:spcPct val="150000"/>
              </a:lnSpc>
              <a:buFont typeface="Arial" panose="020B0604020202020204" pitchFamily="34" charset="0"/>
              <a:buChar char="•"/>
            </a:pPr>
            <a:r>
              <a:rPr lang="en-US" sz="2400" dirty="0">
                <a:solidFill>
                  <a:srgbClr val="0E0E0E"/>
                </a:solidFill>
                <a:effectLst/>
                <a:latin typeface=".SF NS"/>
              </a:rPr>
              <a:t>Generative models used: GANs, VAEs, etc.</a:t>
            </a:r>
          </a:p>
          <a:p>
            <a:pPr marL="342900" indent="-342900">
              <a:lnSpc>
                <a:spcPct val="150000"/>
              </a:lnSpc>
              <a:buFont typeface="Arial" panose="020B0604020202020204" pitchFamily="34" charset="0"/>
              <a:buChar char="•"/>
            </a:pPr>
            <a:r>
              <a:rPr lang="en-US" sz="2400" dirty="0">
                <a:solidFill>
                  <a:srgbClr val="0E0E0E"/>
                </a:solidFill>
                <a:effectLst/>
              </a:rPr>
              <a:t>Importance in privacy-preserving systems</a:t>
            </a:r>
          </a:p>
          <a:p>
            <a:pPr marL="342900" indent="-342900">
              <a:lnSpc>
                <a:spcPct val="150000"/>
              </a:lnSpc>
              <a:buFont typeface="Arial" panose="020B0604020202020204" pitchFamily="34" charset="0"/>
              <a:buChar char="•"/>
            </a:pPr>
            <a:r>
              <a:rPr lang="en-US" sz="2400" dirty="0">
                <a:solidFill>
                  <a:srgbClr val="0E0E0E"/>
                </a:solidFill>
              </a:rPr>
              <a:t>Utility metrics vs. privacy metrics</a:t>
            </a:r>
            <a:endParaRPr lang="en-US" sz="2400" dirty="0">
              <a:solidFill>
                <a:srgbClr val="0E0E0E"/>
              </a:solidFill>
              <a:effectLst/>
            </a:endParaRPr>
          </a:p>
        </p:txBody>
      </p:sp>
      <p:pic>
        <p:nvPicPr>
          <p:cNvPr id="4" name="Picture 2">
            <a:extLst>
              <a:ext uri="{FF2B5EF4-FFF2-40B4-BE49-F238E27FC236}">
                <a16:creationId xmlns:a16="http://schemas.microsoft.com/office/drawing/2014/main" id="{7C968ABF-13CF-0F42-218A-FF36AABF1A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301" b="9396"/>
          <a:stretch/>
        </p:blipFill>
        <p:spPr bwMode="auto">
          <a:xfrm>
            <a:off x="4591049" y="3942367"/>
            <a:ext cx="6362701" cy="26567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6145AC9-A7D9-35CB-E1B2-3AB3BD6D30FB}"/>
              </a:ext>
            </a:extLst>
          </p:cNvPr>
          <p:cNvSpPr txBox="1"/>
          <p:nvPr/>
        </p:nvSpPr>
        <p:spPr>
          <a:xfrm>
            <a:off x="459350" y="4500997"/>
            <a:ext cx="4254540" cy="1384995"/>
          </a:xfrm>
          <a:prstGeom prst="rect">
            <a:avLst/>
          </a:prstGeom>
          <a:noFill/>
        </p:spPr>
        <p:txBody>
          <a:bodyPr wrap="square" rtlCol="0">
            <a:spAutoFit/>
          </a:bodyPr>
          <a:lstStyle/>
          <a:p>
            <a:r>
              <a:rPr lang="en-US" sz="2800" dirty="0"/>
              <a:t>→ Learn the probability distribution of the dataset and draw samples from it</a:t>
            </a:r>
          </a:p>
        </p:txBody>
      </p:sp>
      <p:sp>
        <p:nvSpPr>
          <p:cNvPr id="3" name="TextBox 2">
            <a:extLst>
              <a:ext uri="{FF2B5EF4-FFF2-40B4-BE49-F238E27FC236}">
                <a16:creationId xmlns:a16="http://schemas.microsoft.com/office/drawing/2014/main" id="{C28A7FFC-6FCB-F745-4A84-A898EDF5598D}"/>
              </a:ext>
            </a:extLst>
          </p:cNvPr>
          <p:cNvSpPr txBox="1"/>
          <p:nvPr/>
        </p:nvSpPr>
        <p:spPr>
          <a:xfrm>
            <a:off x="3080760" y="6562225"/>
            <a:ext cx="7601108" cy="307777"/>
          </a:xfrm>
          <a:prstGeom prst="rect">
            <a:avLst/>
          </a:prstGeom>
          <a:noFill/>
        </p:spPr>
        <p:txBody>
          <a:bodyPr wrap="square" rtlCol="0">
            <a:spAutoFit/>
          </a:bodyPr>
          <a:lstStyle/>
          <a:p>
            <a:r>
              <a:rPr lang="en-US" sz="1400" dirty="0">
                <a:solidFill>
                  <a:schemeClr val="bg2">
                    <a:lumMod val="75000"/>
                  </a:schemeClr>
                </a:solidFill>
              </a:rPr>
              <a:t>Source Picture: https://</a:t>
            </a:r>
            <a:r>
              <a:rPr lang="en-US" sz="1400" dirty="0" err="1">
                <a:solidFill>
                  <a:schemeClr val="bg2">
                    <a:lumMod val="75000"/>
                  </a:schemeClr>
                </a:solidFill>
              </a:rPr>
              <a:t>www.tnpconsultants.com</a:t>
            </a:r>
            <a:r>
              <a:rPr lang="en-US" sz="1400" dirty="0">
                <a:solidFill>
                  <a:schemeClr val="bg2">
                    <a:lumMod val="75000"/>
                  </a:schemeClr>
                </a:solidFill>
              </a:rPr>
              <a:t>/</a:t>
            </a:r>
            <a:r>
              <a:rPr lang="en-US" sz="1400" dirty="0" err="1">
                <a:solidFill>
                  <a:schemeClr val="bg2">
                    <a:lumMod val="75000"/>
                  </a:schemeClr>
                </a:solidFill>
              </a:rPr>
              <a:t>en</a:t>
            </a:r>
            <a:r>
              <a:rPr lang="en-US" sz="1400" dirty="0">
                <a:solidFill>
                  <a:schemeClr val="bg2">
                    <a:lumMod val="75000"/>
                  </a:schemeClr>
                </a:solidFill>
              </a:rPr>
              <a:t>/all-you-need-to-know-about-synthetic-data/ </a:t>
            </a:r>
          </a:p>
        </p:txBody>
      </p:sp>
    </p:spTree>
    <p:extLst>
      <p:ext uri="{BB962C8B-B14F-4D97-AF65-F5344CB8AC3E}">
        <p14:creationId xmlns:p14="http://schemas.microsoft.com/office/powerpoint/2010/main" val="505847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dirty="0">
                <a:solidFill>
                  <a:srgbClr val="FFFFFF"/>
                </a:solidFill>
                <a:effectLst/>
                <a:latin typeface="-apple-system"/>
              </a:rPr>
              <a:t>Related Work</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6</a:t>
            </a:fld>
            <a:endParaRPr lang="en-US"/>
          </a:p>
        </p:txBody>
      </p:sp>
      <p:sp>
        <p:nvSpPr>
          <p:cNvPr id="7" name="TextBox 6">
            <a:extLst>
              <a:ext uri="{FF2B5EF4-FFF2-40B4-BE49-F238E27FC236}">
                <a16:creationId xmlns:a16="http://schemas.microsoft.com/office/drawing/2014/main" id="{C67F28A7-C2D8-C078-5D2A-AA56F14F7C09}"/>
              </a:ext>
            </a:extLst>
          </p:cNvPr>
          <p:cNvSpPr txBox="1"/>
          <p:nvPr/>
        </p:nvSpPr>
        <p:spPr>
          <a:xfrm>
            <a:off x="444481" y="1875967"/>
            <a:ext cx="11483815" cy="3416320"/>
          </a:xfrm>
          <a:prstGeom prst="rect">
            <a:avLst/>
          </a:prstGeom>
          <a:noFill/>
        </p:spPr>
        <p:txBody>
          <a:bodyPr wrap="square" rtlCol="0">
            <a:spAutoFit/>
          </a:bodyPr>
          <a:lstStyle/>
          <a:p>
            <a:pPr algn="l"/>
            <a:r>
              <a:rPr lang="en-US" sz="2400" b="1" i="0" dirty="0">
                <a:effectLst/>
              </a:rPr>
              <a:t>Key Papers</a:t>
            </a:r>
            <a:r>
              <a:rPr lang="en-US" sz="2400" b="0" i="0" dirty="0">
                <a:effectLst/>
              </a:rPr>
              <a:t>:</a:t>
            </a:r>
          </a:p>
          <a:p>
            <a:pPr marL="742950" lvl="1" indent="-285750" algn="l">
              <a:buFont typeface="Arial" panose="020B0604020202020204" pitchFamily="34" charset="0"/>
              <a:buChar char="•"/>
            </a:pPr>
            <a:r>
              <a:rPr lang="en-US" sz="2400" b="0" i="0" dirty="0">
                <a:effectLst/>
              </a:rPr>
              <a:t>Health-GAN: Introduces NNAA metric.</a:t>
            </a:r>
          </a:p>
          <a:p>
            <a:pPr marL="742950" lvl="1" indent="-285750" algn="l">
              <a:buFont typeface="Arial" panose="020B0604020202020204" pitchFamily="34" charset="0"/>
              <a:buChar char="•"/>
            </a:pPr>
            <a:r>
              <a:rPr lang="en-US" sz="2400" b="0" i="0" dirty="0">
                <a:effectLst/>
              </a:rPr>
              <a:t>Synthetic Data Risks: Highlights privacy concerns like MIAs.</a:t>
            </a:r>
          </a:p>
          <a:p>
            <a:pPr marL="742950" lvl="1" indent="-285750" algn="l">
              <a:buFont typeface="Arial" panose="020B0604020202020204" pitchFamily="34" charset="0"/>
              <a:buChar char="•"/>
            </a:pPr>
            <a:r>
              <a:rPr lang="en-US" sz="2400" b="0" i="0" dirty="0" err="1">
                <a:effectLst/>
              </a:rPr>
              <a:t>DiSCO</a:t>
            </a:r>
            <a:r>
              <a:rPr lang="en-US" sz="2400" b="0" i="0" dirty="0">
                <a:effectLst/>
              </a:rPr>
              <a:t> and </a:t>
            </a:r>
            <a:r>
              <a:rPr lang="en-US" sz="2400" b="0" i="0" dirty="0" err="1">
                <a:effectLst/>
              </a:rPr>
              <a:t>repU</a:t>
            </a:r>
            <a:r>
              <a:rPr lang="en-US" sz="2400" b="0" i="0" dirty="0">
                <a:effectLst/>
              </a:rPr>
              <a:t>: Privacy metrics for synthetic data.</a:t>
            </a:r>
          </a:p>
          <a:p>
            <a:pPr marL="742950" lvl="1" indent="-285750" algn="l">
              <a:buFont typeface="Arial" panose="020B0604020202020204" pitchFamily="34" charset="0"/>
              <a:buChar char="•"/>
            </a:pPr>
            <a:r>
              <a:rPr lang="en-US" sz="2400" b="0" i="0" dirty="0">
                <a:effectLst/>
              </a:rPr>
              <a:t>GDPR-Based Metrics: Singling Out, </a:t>
            </a:r>
            <a:r>
              <a:rPr lang="en-US" sz="2400" b="0" i="0" dirty="0" err="1">
                <a:effectLst/>
              </a:rPr>
              <a:t>Linkability</a:t>
            </a:r>
            <a:r>
              <a:rPr lang="en-US" sz="2400" b="0" i="0" dirty="0">
                <a:effectLst/>
              </a:rPr>
              <a:t>, Inference risks.</a:t>
            </a:r>
          </a:p>
          <a:p>
            <a:pPr algn="l"/>
            <a:r>
              <a:rPr lang="en-US" sz="2400" b="1" i="0" dirty="0">
                <a:effectLst/>
              </a:rPr>
              <a:t>Research Gap</a:t>
            </a:r>
            <a:r>
              <a:rPr lang="en-US" sz="2400" b="0" i="0" dirty="0">
                <a:effectLst/>
              </a:rPr>
              <a:t>: Lack of a comprehensive framework combining different metrics.</a:t>
            </a:r>
          </a:p>
          <a:p>
            <a:pPr algn="l"/>
            <a:r>
              <a:rPr lang="en-US" sz="2400" b="1" i="0" dirty="0">
                <a:effectLst/>
              </a:rPr>
              <a:t>Our Solution</a:t>
            </a:r>
            <a:r>
              <a:rPr lang="en-US" sz="2400" b="0" i="0" dirty="0">
                <a:effectLst/>
              </a:rPr>
              <a:t>: Design and implement a framework to assess </a:t>
            </a:r>
            <a:r>
              <a:rPr lang="en-US" sz="2400" b="0" i="0" u="sng" dirty="0">
                <a:effectLst/>
              </a:rPr>
              <a:t>privacy</a:t>
            </a:r>
            <a:r>
              <a:rPr lang="en-US" sz="2400" b="0" i="0" dirty="0">
                <a:effectLst/>
              </a:rPr>
              <a:t> and </a:t>
            </a:r>
            <a:r>
              <a:rPr lang="en-US" sz="2400" b="0" i="0" u="sng" dirty="0">
                <a:effectLst/>
              </a:rPr>
              <a:t>utility</a:t>
            </a:r>
            <a:r>
              <a:rPr lang="en-US" sz="2400" b="0" i="0" dirty="0">
                <a:effectLst/>
              </a:rPr>
              <a:t> preservation in synthetic data.</a:t>
            </a:r>
          </a:p>
          <a:p>
            <a:endParaRPr lang="en-US" sz="2400" dirty="0"/>
          </a:p>
        </p:txBody>
      </p:sp>
    </p:spTree>
    <p:extLst>
      <p:ext uri="{BB962C8B-B14F-4D97-AF65-F5344CB8AC3E}">
        <p14:creationId xmlns:p14="http://schemas.microsoft.com/office/powerpoint/2010/main" val="1123626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278535"/>
            <a:ext cx="9895951" cy="1033669"/>
          </a:xfrm>
        </p:spPr>
        <p:txBody>
          <a:bodyPr>
            <a:normAutofit/>
          </a:bodyPr>
          <a:lstStyle/>
          <a:p>
            <a:r>
              <a:rPr lang="en-US" sz="4000" b="1" i="0">
                <a:solidFill>
                  <a:srgbClr val="FFFFFF"/>
                </a:solidFill>
                <a:effectLst/>
                <a:latin typeface="-apple-system"/>
              </a:rPr>
              <a:t>Framework Design/ Methodology</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7</a:t>
            </a:fld>
            <a:endParaRPr lang="en-US"/>
          </a:p>
        </p:txBody>
      </p:sp>
      <p:pic>
        <p:nvPicPr>
          <p:cNvPr id="13" name="Picture 12">
            <a:extLst>
              <a:ext uri="{FF2B5EF4-FFF2-40B4-BE49-F238E27FC236}">
                <a16:creationId xmlns:a16="http://schemas.microsoft.com/office/drawing/2014/main" id="{AA78FF06-2B81-ACE3-62C8-081D9050928F}"/>
              </a:ext>
            </a:extLst>
          </p:cNvPr>
          <p:cNvPicPr>
            <a:picLocks noChangeAspect="1"/>
          </p:cNvPicPr>
          <p:nvPr/>
        </p:nvPicPr>
        <p:blipFill>
          <a:blip r:embed="rId3"/>
          <a:stretch>
            <a:fillRect/>
          </a:stretch>
        </p:blipFill>
        <p:spPr>
          <a:xfrm>
            <a:off x="459346" y="1597432"/>
            <a:ext cx="10533300" cy="5433343"/>
          </a:xfrm>
          <a:prstGeom prst="rect">
            <a:avLst/>
          </a:prstGeom>
        </p:spPr>
      </p:pic>
    </p:spTree>
    <p:extLst>
      <p:ext uri="{BB962C8B-B14F-4D97-AF65-F5344CB8AC3E}">
        <p14:creationId xmlns:p14="http://schemas.microsoft.com/office/powerpoint/2010/main" val="223952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469493"/>
            <a:ext cx="9895951" cy="1033669"/>
          </a:xfrm>
        </p:spPr>
        <p:txBody>
          <a:bodyPr>
            <a:normAutofit/>
          </a:bodyPr>
          <a:lstStyle/>
          <a:p>
            <a:r>
              <a:rPr lang="en-US" sz="4000" b="1" i="0" dirty="0">
                <a:solidFill>
                  <a:srgbClr val="FFFFFF"/>
                </a:solidFill>
                <a:effectLst/>
                <a:latin typeface="-apple-system"/>
              </a:rPr>
              <a:t>Privacy Metrics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8</a:t>
            </a:fld>
            <a:endParaRPr lang="en-US"/>
          </a:p>
        </p:txBody>
      </p:sp>
      <p:pic>
        <p:nvPicPr>
          <p:cNvPr id="4" name="Picture 3" descr="A diagram of a data analysis&#10;&#10;Description automatically generated">
            <a:extLst>
              <a:ext uri="{FF2B5EF4-FFF2-40B4-BE49-F238E27FC236}">
                <a16:creationId xmlns:a16="http://schemas.microsoft.com/office/drawing/2014/main" id="{2581641A-80F7-AE5E-A4EC-839CEA3F26D4}"/>
              </a:ext>
            </a:extLst>
          </p:cNvPr>
          <p:cNvPicPr>
            <a:picLocks noChangeAspect="1"/>
          </p:cNvPicPr>
          <p:nvPr/>
        </p:nvPicPr>
        <p:blipFill>
          <a:blip r:embed="rId3"/>
          <a:stretch>
            <a:fillRect/>
          </a:stretch>
        </p:blipFill>
        <p:spPr>
          <a:xfrm>
            <a:off x="459350" y="2203937"/>
            <a:ext cx="5894001" cy="3905520"/>
          </a:xfrm>
          <a:prstGeom prst="rect">
            <a:avLst/>
          </a:prstGeom>
        </p:spPr>
      </p:pic>
      <p:sp>
        <p:nvSpPr>
          <p:cNvPr id="13" name="Oval 12">
            <a:extLst>
              <a:ext uri="{FF2B5EF4-FFF2-40B4-BE49-F238E27FC236}">
                <a16:creationId xmlns:a16="http://schemas.microsoft.com/office/drawing/2014/main" id="{CA62EC23-D8C9-E53E-96C9-623178A97B60}"/>
              </a:ext>
            </a:extLst>
          </p:cNvPr>
          <p:cNvSpPr/>
          <p:nvPr/>
        </p:nvSpPr>
        <p:spPr>
          <a:xfrm>
            <a:off x="1272075" y="4378660"/>
            <a:ext cx="1379685" cy="400966"/>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grpSp>
        <p:nvGrpSpPr>
          <p:cNvPr id="3" name="Group 2">
            <a:extLst>
              <a:ext uri="{FF2B5EF4-FFF2-40B4-BE49-F238E27FC236}">
                <a16:creationId xmlns:a16="http://schemas.microsoft.com/office/drawing/2014/main" id="{7385A45A-85A2-0612-84B7-BBFD77C4B5D0}"/>
              </a:ext>
            </a:extLst>
          </p:cNvPr>
          <p:cNvGrpSpPr/>
          <p:nvPr/>
        </p:nvGrpSpPr>
        <p:grpSpPr>
          <a:xfrm>
            <a:off x="6421659" y="3034915"/>
            <a:ext cx="5702033" cy="2346149"/>
            <a:chOff x="6489963" y="1732017"/>
            <a:chExt cx="5702033" cy="2346149"/>
          </a:xfrm>
        </p:grpSpPr>
        <p:pic>
          <p:nvPicPr>
            <p:cNvPr id="19" name="Picture 18">
              <a:extLst>
                <a:ext uri="{FF2B5EF4-FFF2-40B4-BE49-F238E27FC236}">
                  <a16:creationId xmlns:a16="http://schemas.microsoft.com/office/drawing/2014/main" id="{C1D8DF9D-D831-683B-9E22-B4524A09D109}"/>
                </a:ext>
              </a:extLst>
            </p:cNvPr>
            <p:cNvPicPr>
              <a:picLocks noChangeAspect="1"/>
            </p:cNvPicPr>
            <p:nvPr/>
          </p:nvPicPr>
          <p:blipFill>
            <a:blip r:embed="rId4"/>
            <a:stretch>
              <a:fillRect/>
            </a:stretch>
          </p:blipFill>
          <p:spPr>
            <a:xfrm>
              <a:off x="6489963" y="1732017"/>
              <a:ext cx="5702033" cy="2346149"/>
            </a:xfrm>
            <a:prstGeom prst="rect">
              <a:avLst/>
            </a:prstGeom>
          </p:spPr>
        </p:pic>
        <p:cxnSp>
          <p:nvCxnSpPr>
            <p:cNvPr id="45" name="Elbow Connector 44">
              <a:extLst>
                <a:ext uri="{FF2B5EF4-FFF2-40B4-BE49-F238E27FC236}">
                  <a16:creationId xmlns:a16="http://schemas.microsoft.com/office/drawing/2014/main" id="{60F5BEF3-2E9D-1D5C-2336-D3C13D0370DA}"/>
                </a:ext>
              </a:extLst>
            </p:cNvPr>
            <p:cNvCxnSpPr>
              <a:cxnSpLocks/>
            </p:cNvCxnSpPr>
            <p:nvPr/>
          </p:nvCxnSpPr>
          <p:spPr>
            <a:xfrm>
              <a:off x="8799891" y="2066925"/>
              <a:ext cx="589672" cy="523701"/>
            </a:xfrm>
            <a:prstGeom prst="bentConnector3">
              <a:avLst>
                <a:gd name="adj1" fmla="val 9931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a:extLst>
                <a:ext uri="{FF2B5EF4-FFF2-40B4-BE49-F238E27FC236}">
                  <a16:creationId xmlns:a16="http://schemas.microsoft.com/office/drawing/2014/main" id="{C3069D31-EE43-14DD-01CF-AAC62D5C5400}"/>
                </a:ext>
              </a:extLst>
            </p:cNvPr>
            <p:cNvCxnSpPr>
              <a:cxnSpLocks/>
            </p:cNvCxnSpPr>
            <p:nvPr/>
          </p:nvCxnSpPr>
          <p:spPr>
            <a:xfrm rot="10800000" flipV="1">
              <a:off x="8240797" y="2066924"/>
              <a:ext cx="559090" cy="499941"/>
            </a:xfrm>
            <a:prstGeom prst="bentConnector3">
              <a:avLst>
                <a:gd name="adj1" fmla="val 100279"/>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DB6D4CBE-F412-A4C4-EC53-4B85BED5B60F}"/>
                </a:ext>
              </a:extLst>
            </p:cNvPr>
            <p:cNvSpPr txBox="1"/>
            <p:nvPr/>
          </p:nvSpPr>
          <p:spPr>
            <a:xfrm>
              <a:off x="8332402" y="1793839"/>
              <a:ext cx="2304937" cy="276999"/>
            </a:xfrm>
            <a:prstGeom prst="rect">
              <a:avLst/>
            </a:prstGeom>
            <a:noFill/>
          </p:spPr>
          <p:txBody>
            <a:bodyPr wrap="square" rtlCol="0">
              <a:spAutoFit/>
            </a:bodyPr>
            <a:lstStyle/>
            <a:p>
              <a:r>
                <a:rPr lang="en-US" sz="1200" dirty="0">
                  <a:solidFill>
                    <a:srgbClr val="C00000"/>
                  </a:solidFill>
                </a:rPr>
                <a:t>Link together</a:t>
              </a:r>
            </a:p>
          </p:txBody>
        </p:sp>
      </p:grpSp>
    </p:spTree>
    <p:extLst>
      <p:ext uri="{BB962C8B-B14F-4D97-AF65-F5344CB8AC3E}">
        <p14:creationId xmlns:p14="http://schemas.microsoft.com/office/powerpoint/2010/main" val="1076145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AFA788-229B-0677-4777-D3BF63C73396}"/>
              </a:ext>
            </a:extLst>
          </p:cNvPr>
          <p:cNvSpPr>
            <a:spLocks noGrp="1"/>
          </p:cNvSpPr>
          <p:nvPr>
            <p:ph type="title"/>
          </p:nvPr>
        </p:nvSpPr>
        <p:spPr>
          <a:xfrm>
            <a:off x="785917" y="469493"/>
            <a:ext cx="9895951" cy="1033669"/>
          </a:xfrm>
        </p:spPr>
        <p:txBody>
          <a:bodyPr>
            <a:normAutofit/>
          </a:bodyPr>
          <a:lstStyle/>
          <a:p>
            <a:r>
              <a:rPr lang="en-US" sz="4000" b="1" i="0" dirty="0">
                <a:solidFill>
                  <a:srgbClr val="FFFFFF"/>
                </a:solidFill>
                <a:effectLst/>
                <a:latin typeface="-apple-system"/>
              </a:rPr>
              <a:t>Privacy Metrics</a:t>
            </a:r>
            <a:endParaRPr lang="en-US" sz="4000" dirty="0">
              <a:solidFill>
                <a:srgbClr val="FFFFFF"/>
              </a:solidFill>
            </a:endParaRPr>
          </a:p>
        </p:txBody>
      </p:sp>
      <p:sp>
        <p:nvSpPr>
          <p:cNvPr id="5" name="Slide Number Placeholder 4">
            <a:extLst>
              <a:ext uri="{FF2B5EF4-FFF2-40B4-BE49-F238E27FC236}">
                <a16:creationId xmlns:a16="http://schemas.microsoft.com/office/drawing/2014/main" id="{3C5E8A4A-596F-20D4-BFF4-FF97A3F2A940}"/>
              </a:ext>
            </a:extLst>
          </p:cNvPr>
          <p:cNvSpPr>
            <a:spLocks noGrp="1"/>
          </p:cNvSpPr>
          <p:nvPr>
            <p:ph type="sldNum" sz="quarter" idx="12"/>
          </p:nvPr>
        </p:nvSpPr>
        <p:spPr/>
        <p:txBody>
          <a:bodyPr/>
          <a:lstStyle/>
          <a:p>
            <a:fld id="{F8253D5B-B4F5-7C4F-BF35-C7FC34EBFB7C}" type="slidenum">
              <a:rPr lang="en-US" smtClean="0"/>
              <a:t>9</a:t>
            </a:fld>
            <a:endParaRPr lang="en-US"/>
          </a:p>
        </p:txBody>
      </p:sp>
      <p:pic>
        <p:nvPicPr>
          <p:cNvPr id="4" name="Picture 3" descr="A diagram of a data analysis&#10;&#10;Description automatically generated">
            <a:extLst>
              <a:ext uri="{FF2B5EF4-FFF2-40B4-BE49-F238E27FC236}">
                <a16:creationId xmlns:a16="http://schemas.microsoft.com/office/drawing/2014/main" id="{2581641A-80F7-AE5E-A4EC-839CEA3F26D4}"/>
              </a:ext>
            </a:extLst>
          </p:cNvPr>
          <p:cNvPicPr>
            <a:picLocks noChangeAspect="1"/>
          </p:cNvPicPr>
          <p:nvPr/>
        </p:nvPicPr>
        <p:blipFill>
          <a:blip r:embed="rId3"/>
          <a:stretch>
            <a:fillRect/>
          </a:stretch>
        </p:blipFill>
        <p:spPr>
          <a:xfrm>
            <a:off x="2768597" y="2203937"/>
            <a:ext cx="5894001" cy="3905520"/>
          </a:xfrm>
          <a:prstGeom prst="rect">
            <a:avLst/>
          </a:prstGeom>
        </p:spPr>
      </p:pic>
      <p:sp>
        <p:nvSpPr>
          <p:cNvPr id="15" name="Oval 14">
            <a:extLst>
              <a:ext uri="{FF2B5EF4-FFF2-40B4-BE49-F238E27FC236}">
                <a16:creationId xmlns:a16="http://schemas.microsoft.com/office/drawing/2014/main" id="{0D4C1796-33A7-84DC-B19C-BD33F69D83A9}"/>
              </a:ext>
            </a:extLst>
          </p:cNvPr>
          <p:cNvSpPr/>
          <p:nvPr/>
        </p:nvSpPr>
        <p:spPr>
          <a:xfrm>
            <a:off x="5876627" y="4372269"/>
            <a:ext cx="1133475" cy="400965"/>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C00000"/>
              </a:solidFill>
            </a:endParaRPr>
          </a:p>
        </p:txBody>
      </p:sp>
    </p:spTree>
    <p:extLst>
      <p:ext uri="{BB962C8B-B14F-4D97-AF65-F5344CB8AC3E}">
        <p14:creationId xmlns:p14="http://schemas.microsoft.com/office/powerpoint/2010/main" val="37628111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48974</TotalTime>
  <Words>3468</Words>
  <Application>Microsoft Macintosh PowerPoint</Application>
  <PresentationFormat>Widescreen</PresentationFormat>
  <Paragraphs>305</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-apple-system</vt:lpstr>
      <vt:lpstr>.SF NS</vt:lpstr>
      <vt:lpstr>Arial</vt:lpstr>
      <vt:lpstr>Calibri</vt:lpstr>
      <vt:lpstr>Calibri Light</vt:lpstr>
      <vt:lpstr>Courier New</vt:lpstr>
      <vt:lpstr>Ginto</vt:lpstr>
      <vt:lpstr>Times New Roman</vt:lpstr>
      <vt:lpstr>Office Theme</vt:lpstr>
      <vt:lpstr>Final Presentation of Bachelor Thesis: Design and Implementation of a Privacy Assessment Framework for Synthetic Data Generation </vt:lpstr>
      <vt:lpstr>Overview</vt:lpstr>
      <vt:lpstr>Introduction &amp; Motivation</vt:lpstr>
      <vt:lpstr>Example of Synthetic Data Risks</vt:lpstr>
      <vt:lpstr>Background</vt:lpstr>
      <vt:lpstr>Related Work</vt:lpstr>
      <vt:lpstr>Framework Design/ Methodology</vt:lpstr>
      <vt:lpstr>Privacy Metrics</vt:lpstr>
      <vt:lpstr>Privacy Metrics</vt:lpstr>
      <vt:lpstr>Privacy Metrics</vt:lpstr>
      <vt:lpstr>Utility Metrics</vt:lpstr>
      <vt:lpstr>Utility Metrics</vt:lpstr>
      <vt:lpstr>Machine Learning Utility</vt:lpstr>
      <vt:lpstr>Implementation</vt:lpstr>
      <vt:lpstr>Implementation</vt:lpstr>
      <vt:lpstr>Datasets</vt:lpstr>
      <vt:lpstr>Evaluation: Diabetes Attributes Distribution</vt:lpstr>
      <vt:lpstr>Evaluation: Diabetes Pairwise Attribute Distribution</vt:lpstr>
      <vt:lpstr>Privacy Metric Evaluation Example: Cardio</vt:lpstr>
      <vt:lpstr>Utility Metric Evaluation Example: Diabetes</vt:lpstr>
      <vt:lpstr>Conclusion</vt:lpstr>
      <vt:lpstr>Thanks for your attention!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Bachelorthesis Meeting</dc:title>
  <dc:creator>Karoline Siarsky</dc:creator>
  <cp:lastModifiedBy>Karoline Siarsky</cp:lastModifiedBy>
  <cp:revision>216</cp:revision>
  <dcterms:created xsi:type="dcterms:W3CDTF">2024-05-01T14:12:28Z</dcterms:created>
  <dcterms:modified xsi:type="dcterms:W3CDTF">2024-10-28T15:29:35Z</dcterms:modified>
</cp:coreProperties>
</file>

<file path=docProps/thumbnail.jpeg>
</file>